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32918400" cy="43891200"/>
  <p:notesSz cx="6858000" cy="9686925"/>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BEE26"/>
    <a:srgbClr val="ECF68A"/>
    <a:srgbClr val="E2F151"/>
    <a:srgbClr val="9FFC92"/>
    <a:srgbClr val="40F927"/>
    <a:srgbClr val="EDF3F7"/>
    <a:srgbClr val="CCE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63" autoAdjust="0"/>
    <p:restoredTop sz="98098" autoAdjust="0"/>
  </p:normalViewPr>
  <p:slideViewPr>
    <p:cSldViewPr>
      <p:cViewPr>
        <p:scale>
          <a:sx n="20" d="100"/>
          <a:sy n="20" d="100"/>
        </p:scale>
        <p:origin x="-1488" y="-72"/>
      </p:cViewPr>
      <p:guideLst>
        <p:guide orient="horz" pos="13824"/>
        <p:guide pos="10368"/>
      </p:guideLst>
    </p:cSldViewPr>
  </p:slideViewPr>
  <p:notesTextViewPr>
    <p:cViewPr>
      <p:scale>
        <a:sx n="1" d="1"/>
        <a:sy n="1" d="1"/>
      </p:scale>
      <p:origin x="0" y="0"/>
    </p:cViewPr>
  </p:notesTextViewPr>
  <p:gridSpacing cx="936345600" cy="9363456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434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84346"/>
          </a:xfrm>
          <a:prstGeom prst="rect">
            <a:avLst/>
          </a:prstGeom>
        </p:spPr>
        <p:txBody>
          <a:bodyPr vert="horz" lIns="91440" tIns="45720" rIns="91440" bIns="45720" rtlCol="0"/>
          <a:lstStyle>
            <a:lvl1pPr algn="r">
              <a:defRPr sz="1200"/>
            </a:lvl1pPr>
          </a:lstStyle>
          <a:p>
            <a:fld id="{4268E352-6551-44E0-8E99-1DFBC74292E3}" type="datetimeFigureOut">
              <a:rPr lang="en-GB" smtClean="0"/>
              <a:pPr/>
              <a:t>06/06/2014</a:t>
            </a:fld>
            <a:endParaRPr lang="en-GB" dirty="0"/>
          </a:p>
        </p:txBody>
      </p:sp>
      <p:sp>
        <p:nvSpPr>
          <p:cNvPr id="4" name="Slide Image Placeholder 3"/>
          <p:cNvSpPr>
            <a:spLocks noGrp="1" noRot="1" noChangeAspect="1"/>
          </p:cNvSpPr>
          <p:nvPr>
            <p:ph type="sldImg" idx="2"/>
          </p:nvPr>
        </p:nvSpPr>
        <p:spPr>
          <a:xfrm>
            <a:off x="2066925" y="727075"/>
            <a:ext cx="2724150" cy="36322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601290"/>
            <a:ext cx="5486400" cy="43591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200898"/>
            <a:ext cx="2971800" cy="484346"/>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9200898"/>
            <a:ext cx="2971800" cy="484346"/>
          </a:xfrm>
          <a:prstGeom prst="rect">
            <a:avLst/>
          </a:prstGeom>
        </p:spPr>
        <p:txBody>
          <a:bodyPr vert="horz" lIns="91440" tIns="45720" rIns="91440" bIns="45720" rtlCol="0" anchor="b"/>
          <a:lstStyle>
            <a:lvl1pPr algn="r">
              <a:defRPr sz="1200"/>
            </a:lvl1pPr>
          </a:lstStyle>
          <a:p>
            <a:fld id="{B6364A97-0127-426C-984A-5989E9FCA4E6}" type="slidenum">
              <a:rPr lang="en-GB" smtClean="0"/>
              <a:pPr/>
              <a:t>‹#›</a:t>
            </a:fld>
            <a:endParaRPr lang="en-GB" dirty="0"/>
          </a:p>
        </p:txBody>
      </p:sp>
    </p:spTree>
    <p:extLst>
      <p:ext uri="{BB962C8B-B14F-4D97-AF65-F5344CB8AC3E}">
        <p14:creationId xmlns:p14="http://schemas.microsoft.com/office/powerpoint/2010/main" xmlns="" val="309954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66925" y="727075"/>
            <a:ext cx="2724150" cy="363220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6364A97-0127-426C-984A-5989E9FCA4E6}" type="slidenum">
              <a:rPr lang="en-GB" smtClean="0"/>
              <a:pPr/>
              <a:t>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13634723"/>
            <a:ext cx="27980640" cy="940816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24871680"/>
            <a:ext cx="23042880" cy="1121664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064245-6B5A-452A-9FA2-C801851457AC}" type="datetimeFigureOut">
              <a:rPr lang="en-US" smtClean="0"/>
              <a:pPr/>
              <a:t>6/6/2014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77B0A1-61E5-499D-8F4A-427D9FB839E4}" type="slidenum">
              <a:rPr lang="en-US" smtClean="0"/>
              <a:pPr/>
              <a:t>‹#›</a:t>
            </a:fld>
            <a:endParaRPr lang="en-US" dirty="0"/>
          </a:p>
        </p:txBody>
      </p:sp>
    </p:spTree>
    <p:extLst>
      <p:ext uri="{BB962C8B-B14F-4D97-AF65-F5344CB8AC3E}">
        <p14:creationId xmlns:p14="http://schemas.microsoft.com/office/powerpoint/2010/main" xmlns="" val="1556558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64245-6B5A-452A-9FA2-C801851457AC}" type="datetimeFigureOut">
              <a:rPr lang="en-US" smtClean="0"/>
              <a:pPr/>
              <a:t>6/6/2014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77B0A1-61E5-499D-8F4A-427D9FB839E4}" type="slidenum">
              <a:rPr lang="en-US" smtClean="0"/>
              <a:pPr/>
              <a:t>‹#›</a:t>
            </a:fld>
            <a:endParaRPr lang="en-US" dirty="0"/>
          </a:p>
        </p:txBody>
      </p:sp>
    </p:spTree>
    <p:extLst>
      <p:ext uri="{BB962C8B-B14F-4D97-AF65-F5344CB8AC3E}">
        <p14:creationId xmlns:p14="http://schemas.microsoft.com/office/powerpoint/2010/main" xmlns="" val="1605247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4557179" y="8432800"/>
            <a:ext cx="35553014" cy="17976088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898132" y="8432800"/>
            <a:ext cx="106110407" cy="17976088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64245-6B5A-452A-9FA2-C801851457AC}" type="datetimeFigureOut">
              <a:rPr lang="en-US" smtClean="0"/>
              <a:pPr/>
              <a:t>6/6/2014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77B0A1-61E5-499D-8F4A-427D9FB839E4}" type="slidenum">
              <a:rPr lang="en-US" smtClean="0"/>
              <a:pPr/>
              <a:t>‹#›</a:t>
            </a:fld>
            <a:endParaRPr lang="en-US" dirty="0"/>
          </a:p>
        </p:txBody>
      </p:sp>
    </p:spTree>
    <p:extLst>
      <p:ext uri="{BB962C8B-B14F-4D97-AF65-F5344CB8AC3E}">
        <p14:creationId xmlns:p14="http://schemas.microsoft.com/office/powerpoint/2010/main" xmlns="" val="1528910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64245-6B5A-452A-9FA2-C801851457AC}" type="datetimeFigureOut">
              <a:rPr lang="en-US" smtClean="0"/>
              <a:pPr/>
              <a:t>6/6/2014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77B0A1-61E5-499D-8F4A-427D9FB839E4}" type="slidenum">
              <a:rPr lang="en-US" smtClean="0"/>
              <a:pPr/>
              <a:t>‹#›</a:t>
            </a:fld>
            <a:endParaRPr lang="en-US" dirty="0"/>
          </a:p>
        </p:txBody>
      </p:sp>
    </p:spTree>
    <p:extLst>
      <p:ext uri="{BB962C8B-B14F-4D97-AF65-F5344CB8AC3E}">
        <p14:creationId xmlns:p14="http://schemas.microsoft.com/office/powerpoint/2010/main" xmlns="" val="2505001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28204163"/>
            <a:ext cx="27980640" cy="871728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18602967"/>
            <a:ext cx="27980640" cy="9601197"/>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064245-6B5A-452A-9FA2-C801851457AC}" type="datetimeFigureOut">
              <a:rPr lang="en-US" smtClean="0"/>
              <a:pPr/>
              <a:t>6/6/2014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77B0A1-61E5-499D-8F4A-427D9FB839E4}" type="slidenum">
              <a:rPr lang="en-US" smtClean="0"/>
              <a:pPr/>
              <a:t>‹#›</a:t>
            </a:fld>
            <a:endParaRPr lang="en-US" dirty="0"/>
          </a:p>
        </p:txBody>
      </p:sp>
    </p:spTree>
    <p:extLst>
      <p:ext uri="{BB962C8B-B14F-4D97-AF65-F5344CB8AC3E}">
        <p14:creationId xmlns:p14="http://schemas.microsoft.com/office/powerpoint/2010/main" xmlns="" val="1287805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98132" y="49154080"/>
            <a:ext cx="70831710" cy="139039603"/>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9278482" y="49154080"/>
            <a:ext cx="70831710" cy="139039603"/>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064245-6B5A-452A-9FA2-C801851457AC}" type="datetimeFigureOut">
              <a:rPr lang="en-US" smtClean="0"/>
              <a:pPr/>
              <a:t>6/6/2014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77B0A1-61E5-499D-8F4A-427D9FB839E4}" type="slidenum">
              <a:rPr lang="en-US" smtClean="0"/>
              <a:pPr/>
              <a:t>‹#›</a:t>
            </a:fld>
            <a:endParaRPr lang="en-US" dirty="0"/>
          </a:p>
        </p:txBody>
      </p:sp>
    </p:spTree>
    <p:extLst>
      <p:ext uri="{BB962C8B-B14F-4D97-AF65-F5344CB8AC3E}">
        <p14:creationId xmlns:p14="http://schemas.microsoft.com/office/powerpoint/2010/main" xmlns="" val="2570490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1757683"/>
            <a:ext cx="29626560" cy="7315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0" y="9824723"/>
            <a:ext cx="14544677" cy="4094477"/>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1645920" y="13919200"/>
            <a:ext cx="14544677" cy="25288243"/>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1" y="9824723"/>
            <a:ext cx="14550390" cy="4094477"/>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16722091" y="13919200"/>
            <a:ext cx="14550390" cy="25288243"/>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064245-6B5A-452A-9FA2-C801851457AC}" type="datetimeFigureOut">
              <a:rPr lang="en-US" smtClean="0"/>
              <a:pPr/>
              <a:t>6/6/2014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77B0A1-61E5-499D-8F4A-427D9FB839E4}" type="slidenum">
              <a:rPr lang="en-US" smtClean="0"/>
              <a:pPr/>
              <a:t>‹#›</a:t>
            </a:fld>
            <a:endParaRPr lang="en-US" dirty="0"/>
          </a:p>
        </p:txBody>
      </p:sp>
    </p:spTree>
    <p:extLst>
      <p:ext uri="{BB962C8B-B14F-4D97-AF65-F5344CB8AC3E}">
        <p14:creationId xmlns:p14="http://schemas.microsoft.com/office/powerpoint/2010/main" xmlns="" val="1443230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064245-6B5A-452A-9FA2-C801851457AC}" type="datetimeFigureOut">
              <a:rPr lang="en-US" smtClean="0"/>
              <a:pPr/>
              <a:t>6/6/2014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77B0A1-61E5-499D-8F4A-427D9FB839E4}" type="slidenum">
              <a:rPr lang="en-US" smtClean="0"/>
              <a:pPr/>
              <a:t>‹#›</a:t>
            </a:fld>
            <a:endParaRPr lang="en-US" dirty="0"/>
          </a:p>
        </p:txBody>
      </p:sp>
    </p:spTree>
    <p:extLst>
      <p:ext uri="{BB962C8B-B14F-4D97-AF65-F5344CB8AC3E}">
        <p14:creationId xmlns:p14="http://schemas.microsoft.com/office/powerpoint/2010/main" xmlns="" val="1609121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64245-6B5A-452A-9FA2-C801851457AC}" type="datetimeFigureOut">
              <a:rPr lang="en-US" smtClean="0"/>
              <a:pPr/>
              <a:t>6/6/2014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77B0A1-61E5-499D-8F4A-427D9FB839E4}" type="slidenum">
              <a:rPr lang="en-US" smtClean="0"/>
              <a:pPr/>
              <a:t>‹#›</a:t>
            </a:fld>
            <a:endParaRPr lang="en-US" dirty="0"/>
          </a:p>
        </p:txBody>
      </p:sp>
    </p:spTree>
    <p:extLst>
      <p:ext uri="{BB962C8B-B14F-4D97-AF65-F5344CB8AC3E}">
        <p14:creationId xmlns:p14="http://schemas.microsoft.com/office/powerpoint/2010/main" xmlns="" val="354050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1747520"/>
            <a:ext cx="10829927" cy="743712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2870180" y="1747524"/>
            <a:ext cx="18402300" cy="37459923"/>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9184644"/>
            <a:ext cx="10829927" cy="30022803"/>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64245-6B5A-452A-9FA2-C801851457AC}" type="datetimeFigureOut">
              <a:rPr lang="en-US" smtClean="0"/>
              <a:pPr/>
              <a:t>6/6/2014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77B0A1-61E5-499D-8F4A-427D9FB839E4}" type="slidenum">
              <a:rPr lang="en-US" smtClean="0"/>
              <a:pPr/>
              <a:t>‹#›</a:t>
            </a:fld>
            <a:endParaRPr lang="en-US" dirty="0"/>
          </a:p>
        </p:txBody>
      </p:sp>
    </p:spTree>
    <p:extLst>
      <p:ext uri="{BB962C8B-B14F-4D97-AF65-F5344CB8AC3E}">
        <p14:creationId xmlns:p14="http://schemas.microsoft.com/office/powerpoint/2010/main" xmlns="" val="3977745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30723840"/>
            <a:ext cx="19751040" cy="3627123"/>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6452237" y="3921760"/>
            <a:ext cx="19751040" cy="2633472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dirty="0"/>
          </a:p>
        </p:txBody>
      </p:sp>
      <p:sp>
        <p:nvSpPr>
          <p:cNvPr id="4" name="Text Placeholder 3"/>
          <p:cNvSpPr>
            <a:spLocks noGrp="1"/>
          </p:cNvSpPr>
          <p:nvPr>
            <p:ph type="body" sz="half" idx="2"/>
          </p:nvPr>
        </p:nvSpPr>
        <p:spPr>
          <a:xfrm>
            <a:off x="6452237" y="34350963"/>
            <a:ext cx="19751040" cy="5151117"/>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64245-6B5A-452A-9FA2-C801851457AC}" type="datetimeFigureOut">
              <a:rPr lang="en-US" smtClean="0"/>
              <a:pPr/>
              <a:t>6/6/2014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77B0A1-61E5-499D-8F4A-427D9FB839E4}" type="slidenum">
              <a:rPr lang="en-US" smtClean="0"/>
              <a:pPr/>
              <a:t>‹#›</a:t>
            </a:fld>
            <a:endParaRPr lang="en-US" dirty="0"/>
          </a:p>
        </p:txBody>
      </p:sp>
    </p:spTree>
    <p:extLst>
      <p:ext uri="{BB962C8B-B14F-4D97-AF65-F5344CB8AC3E}">
        <p14:creationId xmlns:p14="http://schemas.microsoft.com/office/powerpoint/2010/main" xmlns="" val="2651202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1757683"/>
            <a:ext cx="29626560" cy="73152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10241284"/>
            <a:ext cx="29626560" cy="28966163"/>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40680643"/>
            <a:ext cx="7680960" cy="23368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16064245-6B5A-452A-9FA2-C801851457AC}" type="datetimeFigureOut">
              <a:rPr lang="en-US" smtClean="0"/>
              <a:pPr/>
              <a:t>6/6/2014</a:t>
            </a:fld>
            <a:endParaRPr lang="en-US" dirty="0"/>
          </a:p>
        </p:txBody>
      </p:sp>
      <p:sp>
        <p:nvSpPr>
          <p:cNvPr id="5" name="Footer Placeholder 4"/>
          <p:cNvSpPr>
            <a:spLocks noGrp="1"/>
          </p:cNvSpPr>
          <p:nvPr>
            <p:ph type="ftr" sz="quarter" idx="3"/>
          </p:nvPr>
        </p:nvSpPr>
        <p:spPr>
          <a:xfrm>
            <a:off x="11247120" y="40680643"/>
            <a:ext cx="10424160" cy="23368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591520" y="40680643"/>
            <a:ext cx="7680960" cy="23368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7377B0A1-61E5-499D-8F4A-427D9FB839E4}" type="slidenum">
              <a:rPr lang="en-US" smtClean="0"/>
              <a:pPr/>
              <a:t>‹#›</a:t>
            </a:fld>
            <a:endParaRPr lang="en-US" dirty="0"/>
          </a:p>
        </p:txBody>
      </p:sp>
    </p:spTree>
    <p:extLst>
      <p:ext uri="{BB962C8B-B14F-4D97-AF65-F5344CB8AC3E}">
        <p14:creationId xmlns:p14="http://schemas.microsoft.com/office/powerpoint/2010/main" xmlns="" val="3978728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ohammed.akuji@nhs.ne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914400" y="533047"/>
            <a:ext cx="31089600" cy="4632037"/>
          </a:xfrm>
          <a:prstGeom prst="rect">
            <a:avLst/>
          </a:prstGeom>
          <a:solidFill>
            <a:schemeClr val="bg2">
              <a:lumMod val="9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9600" dirty="0"/>
              <a:t> </a:t>
            </a:r>
            <a:r>
              <a:rPr lang="en-US" sz="5400" b="1" dirty="0" smtClean="0"/>
              <a:t>Improving practice across a Foundation Trust</a:t>
            </a:r>
          </a:p>
          <a:p>
            <a:pPr algn="ctr"/>
            <a:r>
              <a:rPr lang="en-US" sz="17500" b="1" dirty="0" smtClean="0"/>
              <a:t>Audit of Audits</a:t>
            </a:r>
            <a:r>
              <a:rPr lang="en-US" sz="19900" b="1" dirty="0" smtClean="0"/>
              <a:t> </a:t>
            </a:r>
            <a:r>
              <a:rPr kumimoji="0" lang="en-US" sz="105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10500" b="0" i="0" u="none" strike="noStrike" cap="none" normalizeH="0" baseline="0" dirty="0" smtClean="0">
              <a:ln>
                <a:noFill/>
              </a:ln>
              <a:solidFill>
                <a:schemeClr val="tx1"/>
              </a:solidFill>
              <a:effectLst/>
              <a:latin typeface="Arial" pitchFamily="34" charset="0"/>
              <a:cs typeface="Arial" pitchFamily="34" charset="0"/>
            </a:endParaRPr>
          </a:p>
        </p:txBody>
      </p:sp>
      <p:sp>
        <p:nvSpPr>
          <p:cNvPr id="59" name="Rectangle 58"/>
          <p:cNvSpPr/>
          <p:nvPr/>
        </p:nvSpPr>
        <p:spPr>
          <a:xfrm>
            <a:off x="970547" y="19202400"/>
            <a:ext cx="31033451" cy="3801552"/>
          </a:xfrm>
          <a:prstGeom prst="rect">
            <a:avLst/>
          </a:prstGeom>
          <a:solidFill>
            <a:srgbClr val="EDF3F7"/>
          </a:solidFill>
          <a:ln>
            <a:solidFill>
              <a:schemeClr val="accent3">
                <a:lumMod val="50000"/>
              </a:schemeClr>
            </a:solidFill>
          </a:ln>
        </p:spPr>
        <p:style>
          <a:lnRef idx="2">
            <a:schemeClr val="accent5"/>
          </a:lnRef>
          <a:fillRef idx="1">
            <a:schemeClr val="lt1"/>
          </a:fillRef>
          <a:effectRef idx="0">
            <a:schemeClr val="accent5"/>
          </a:effectRef>
          <a:fontRef idx="minor">
            <a:schemeClr val="dk1"/>
          </a:fontRef>
        </p:style>
        <p:txBody>
          <a:bodyPr rtlCol="0" anchor="t">
            <a:noAutofit/>
          </a:bodyPr>
          <a:lstStyle/>
          <a:p>
            <a:pPr marL="457200" indent="-457200"/>
            <a:endParaRPr lang="en-US" sz="6600" dirty="0" smtClean="0"/>
          </a:p>
        </p:txBody>
      </p:sp>
      <p:sp>
        <p:nvSpPr>
          <p:cNvPr id="15" name="Rectangle 14"/>
          <p:cNvSpPr/>
          <p:nvPr/>
        </p:nvSpPr>
        <p:spPr>
          <a:xfrm>
            <a:off x="914400" y="6757143"/>
            <a:ext cx="31089600" cy="4118005"/>
          </a:xfrm>
          <a:prstGeom prst="rect">
            <a:avLst/>
          </a:prstGeom>
          <a:solidFill>
            <a:srgbClr val="EDF3F7"/>
          </a:solidFill>
          <a:ln>
            <a:solidFill>
              <a:schemeClr val="accent3">
                <a:lumMod val="50000"/>
              </a:schemeClr>
            </a:solidFill>
          </a:ln>
        </p:spPr>
        <p:style>
          <a:lnRef idx="2">
            <a:schemeClr val="accent5"/>
          </a:lnRef>
          <a:fillRef idx="1">
            <a:schemeClr val="lt1"/>
          </a:fillRef>
          <a:effectRef idx="0">
            <a:schemeClr val="accent5"/>
          </a:effectRef>
          <a:fontRef idx="minor">
            <a:schemeClr val="dk1"/>
          </a:fontRef>
        </p:style>
        <p:txBody>
          <a:bodyPr rtlCol="0" anchor="t">
            <a:noAutofit/>
          </a:bodyPr>
          <a:lstStyle/>
          <a:p>
            <a:pPr marL="457200" indent="-457200"/>
            <a:endParaRPr lang="en-US" sz="6600" dirty="0" smtClean="0"/>
          </a:p>
        </p:txBody>
      </p:sp>
      <p:sp>
        <p:nvSpPr>
          <p:cNvPr id="3085" name="Rectangle 13"/>
          <p:cNvSpPr>
            <a:spLocks noChangeArrowheads="1"/>
          </p:cNvSpPr>
          <p:nvPr/>
        </p:nvSpPr>
        <p:spPr bwMode="auto">
          <a:xfrm>
            <a:off x="914400" y="6804622"/>
            <a:ext cx="306324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817563" indent="-288925" defTabSz="914400" fontAlgn="base">
              <a:spcBef>
                <a:spcPct val="0"/>
              </a:spcBef>
              <a:spcAft>
                <a:spcPct val="0"/>
              </a:spcAft>
            </a:pPr>
            <a:r>
              <a:rPr lang="en-US" sz="5400" dirty="0" smtClean="0"/>
              <a:t>Audit </a:t>
            </a:r>
            <a:r>
              <a:rPr lang="en-US" sz="5400" dirty="0"/>
              <a:t>and clinical governance aim to improve delivery of </a:t>
            </a:r>
            <a:r>
              <a:rPr lang="en-US" sz="5400" dirty="0" smtClean="0"/>
              <a:t>health  services </a:t>
            </a:r>
            <a:r>
              <a:rPr lang="en-US" sz="5400" dirty="0"/>
              <a:t>and optimise patient care. </a:t>
            </a:r>
            <a:r>
              <a:rPr lang="en-US" sz="5400" dirty="0" smtClean="0"/>
              <a:t>With</a:t>
            </a:r>
          </a:p>
          <a:p>
            <a:pPr marL="817563" indent="-288925" defTabSz="914400" fontAlgn="base">
              <a:spcBef>
                <a:spcPct val="0"/>
              </a:spcBef>
              <a:spcAft>
                <a:spcPct val="0"/>
              </a:spcAft>
            </a:pPr>
            <a:r>
              <a:rPr lang="en-US" sz="5400" dirty="0" smtClean="0"/>
              <a:t>increasingly limited resources</a:t>
            </a:r>
            <a:r>
              <a:rPr lang="en-US" sz="5400" dirty="0"/>
              <a:t>, the efficiency by which the audit process </a:t>
            </a:r>
            <a:r>
              <a:rPr lang="en-US" sz="5400" dirty="0" smtClean="0"/>
              <a:t>is undertaken </a:t>
            </a:r>
            <a:r>
              <a:rPr lang="en-US" sz="5400" dirty="0"/>
              <a:t>is fundamental </a:t>
            </a:r>
            <a:r>
              <a:rPr lang="en-US" sz="5400" dirty="0" smtClean="0"/>
              <a:t>to</a:t>
            </a:r>
          </a:p>
          <a:p>
            <a:pPr marL="817563" indent="-288925" defTabSz="914400" fontAlgn="base">
              <a:spcBef>
                <a:spcPct val="0"/>
              </a:spcBef>
              <a:spcAft>
                <a:spcPct val="0"/>
              </a:spcAft>
            </a:pPr>
            <a:r>
              <a:rPr lang="en-US" sz="5400" dirty="0" smtClean="0"/>
              <a:t>maintaining </a:t>
            </a:r>
            <a:r>
              <a:rPr lang="en-US" sz="5400" dirty="0"/>
              <a:t>continuous </a:t>
            </a:r>
            <a:r>
              <a:rPr lang="en-US" sz="5400" dirty="0" smtClean="0"/>
              <a:t>quality improvement</a:t>
            </a:r>
            <a:r>
              <a:rPr lang="en-US" sz="5400" dirty="0"/>
              <a:t>. We reviewed the effectiveness of the </a:t>
            </a:r>
            <a:r>
              <a:rPr lang="en-US" sz="5400" dirty="0" smtClean="0"/>
              <a:t>audit process </a:t>
            </a:r>
            <a:r>
              <a:rPr lang="en-US" sz="5400" dirty="0"/>
              <a:t>in </a:t>
            </a:r>
            <a:r>
              <a:rPr lang="en-US" sz="5400" dirty="0" smtClean="0"/>
              <a:t>our</a:t>
            </a:r>
          </a:p>
          <a:p>
            <a:pPr marL="817563" indent="-288925" defTabSz="914400" fontAlgn="base">
              <a:spcBef>
                <a:spcPct val="0"/>
              </a:spcBef>
              <a:spcAft>
                <a:spcPct val="0"/>
              </a:spcAft>
            </a:pPr>
            <a:r>
              <a:rPr lang="en-US" sz="5400" dirty="0" smtClean="0"/>
              <a:t>NHS </a:t>
            </a:r>
            <a:r>
              <a:rPr lang="en-US" sz="5400" dirty="0"/>
              <a:t>foundation trust by completing an audit </a:t>
            </a:r>
            <a:r>
              <a:rPr lang="en-US" sz="5400" dirty="0" smtClean="0"/>
              <a:t>of the </a:t>
            </a:r>
            <a:r>
              <a:rPr lang="en-US" sz="5400" dirty="0"/>
              <a:t>audits.</a:t>
            </a:r>
            <a:endParaRPr lang="en-GB" sz="5400" dirty="0" smtClean="0">
              <a:latin typeface="Aharoni" pitchFamily="2" charset="-79"/>
              <a:cs typeface="Aharoni" pitchFamily="2" charset="-79"/>
            </a:endParaRPr>
          </a:p>
        </p:txBody>
      </p:sp>
      <p:sp>
        <p:nvSpPr>
          <p:cNvPr id="26" name="Rectangle 25"/>
          <p:cNvSpPr/>
          <p:nvPr/>
        </p:nvSpPr>
        <p:spPr>
          <a:xfrm>
            <a:off x="1026695" y="12127832"/>
            <a:ext cx="30977305" cy="5499797"/>
          </a:xfrm>
          <a:prstGeom prst="rect">
            <a:avLst/>
          </a:prstGeom>
          <a:solidFill>
            <a:srgbClr val="EDF3F7"/>
          </a:solidFill>
          <a:ln>
            <a:solidFill>
              <a:schemeClr val="accent3">
                <a:lumMod val="50000"/>
              </a:schemeClr>
            </a:solidFill>
          </a:ln>
        </p:spPr>
        <p:style>
          <a:lnRef idx="2">
            <a:schemeClr val="accent5"/>
          </a:lnRef>
          <a:fillRef idx="1">
            <a:schemeClr val="lt1"/>
          </a:fillRef>
          <a:effectRef idx="0">
            <a:schemeClr val="accent5"/>
          </a:effectRef>
          <a:fontRef idx="minor">
            <a:schemeClr val="dk1"/>
          </a:fontRef>
        </p:style>
        <p:txBody>
          <a:bodyPr rtlCol="0" anchor="t">
            <a:noAutofit/>
          </a:bodyPr>
          <a:lstStyle/>
          <a:p>
            <a:pPr marL="457200" indent="-457200"/>
            <a:endParaRPr lang="en-US" sz="6600" dirty="0" smtClean="0"/>
          </a:p>
        </p:txBody>
      </p:sp>
      <p:sp>
        <p:nvSpPr>
          <p:cNvPr id="3086" name="Rectangle 14"/>
          <p:cNvSpPr>
            <a:spLocks noChangeArrowheads="1"/>
          </p:cNvSpPr>
          <p:nvPr/>
        </p:nvSpPr>
        <p:spPr bwMode="auto">
          <a:xfrm>
            <a:off x="998621" y="12364650"/>
            <a:ext cx="3065195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36550" lvl="0" indent="-47625" algn="just" defTabSz="914400" fontAlgn="base">
              <a:spcBef>
                <a:spcPct val="0"/>
              </a:spcBef>
              <a:spcAft>
                <a:spcPct val="0"/>
              </a:spcAft>
            </a:pPr>
            <a:r>
              <a:rPr lang="en-US" sz="4800" dirty="0" smtClean="0"/>
              <a:t>In </a:t>
            </a:r>
            <a:r>
              <a:rPr lang="en-US" sz="4800" dirty="0"/>
              <a:t>2008, 130 audits submitted between March 2005 and March 2006 were retrospectively reviewed using a locally-piloted audit assessment tool. Two major changes in the way the department processed all audits were implemented: 1) An electronic audit registration database was set up for better control and monitoring; 2) A strict audit registration process was implemented with requisites including measuring practice against clear recognised standards and having a named supervising consultant with ultimate responsibility for audit completion. In 2013, to complete the audit cycle, 226 audits submitted between April 2011 and April 2012 were further reviewed. Statistical comparison was performed using the z test of proportions.</a:t>
            </a:r>
            <a:endParaRPr kumimoji="0" lang="en-GB" sz="4800" b="0" i="0" u="none" strike="noStrike" cap="none" normalizeH="0" baseline="0" dirty="0" smtClean="0">
              <a:ln>
                <a:noFill/>
              </a:ln>
              <a:solidFill>
                <a:srgbClr val="333333"/>
              </a:solidFill>
              <a:effectLst/>
              <a:latin typeface="Aharoni" pitchFamily="2" charset="-79"/>
              <a:ea typeface="Times New Roman" pitchFamily="18" charset="0"/>
              <a:cs typeface="Aharoni" pitchFamily="2" charset="-79"/>
            </a:endParaRPr>
          </a:p>
        </p:txBody>
      </p:sp>
      <p:sp>
        <p:nvSpPr>
          <p:cNvPr id="3087" name="Rectangle 15"/>
          <p:cNvSpPr>
            <a:spLocks noChangeArrowheads="1"/>
          </p:cNvSpPr>
          <p:nvPr/>
        </p:nvSpPr>
        <p:spPr bwMode="auto">
          <a:xfrm>
            <a:off x="962736" y="19218300"/>
            <a:ext cx="3012686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fontAlgn="base">
              <a:spcBef>
                <a:spcPct val="0"/>
              </a:spcBef>
              <a:spcAft>
                <a:spcPct val="0"/>
              </a:spcAft>
            </a:pPr>
            <a:r>
              <a:rPr lang="en-US" sz="4800" dirty="0" smtClean="0"/>
              <a:t>Comparing </a:t>
            </a:r>
            <a:r>
              <a:rPr lang="en-US" sz="4800" dirty="0"/>
              <a:t>2011-2012 to 2005-2006, the following improvements were noted: an increase in submitted audits measuring against recognized standards mainly from national guidance (68% [95%CI=60-76] versus 100%, p&lt;0.0001); a decrease in abandonment rate (65% [95%CI=57-73] versus 15% [95%CI=10-20], p&lt;0.0001); an increase in audit loop closure (28% [95%CI=20-35] versus 58% [95%CI=52-64], p&lt;0.0001); and a significant increase in the number of audits leading to a measurable change in practice within the trust (7% [95%CI=3-11] versus 31% [95%CI=25-37], p&lt;0.0001). </a:t>
            </a:r>
            <a:endParaRPr kumimoji="0" lang="en-GB" sz="4800" b="0" i="0" u="none" strike="noStrike" cap="none" normalizeH="0" baseline="0" dirty="0" smtClean="0">
              <a:ln>
                <a:noFill/>
              </a:ln>
              <a:effectLst/>
              <a:latin typeface="Aharoni" pitchFamily="2" charset="-79"/>
              <a:cs typeface="Aharoni" pitchFamily="2" charset="-79"/>
            </a:endParaRPr>
          </a:p>
        </p:txBody>
      </p:sp>
      <p:sp>
        <p:nvSpPr>
          <p:cNvPr id="36" name="Rectangle 35"/>
          <p:cNvSpPr/>
          <p:nvPr/>
        </p:nvSpPr>
        <p:spPr>
          <a:xfrm>
            <a:off x="707856" y="37870000"/>
            <a:ext cx="31296143" cy="3277999"/>
          </a:xfrm>
          <a:prstGeom prst="rect">
            <a:avLst/>
          </a:prstGeom>
          <a:solidFill>
            <a:srgbClr val="EDF3F7"/>
          </a:solidFill>
          <a:ln>
            <a:solidFill>
              <a:schemeClr val="accent3">
                <a:lumMod val="50000"/>
              </a:schemeClr>
            </a:solidFill>
          </a:ln>
        </p:spPr>
        <p:style>
          <a:lnRef idx="2">
            <a:schemeClr val="accent5"/>
          </a:lnRef>
          <a:fillRef idx="1">
            <a:schemeClr val="lt1"/>
          </a:fillRef>
          <a:effectRef idx="0">
            <a:schemeClr val="accent5"/>
          </a:effectRef>
          <a:fontRef idx="minor">
            <a:schemeClr val="dk1"/>
          </a:fontRef>
        </p:style>
        <p:txBody>
          <a:bodyPr rtlCol="0" anchor="t">
            <a:noAutofit/>
          </a:bodyPr>
          <a:lstStyle/>
          <a:p>
            <a:pPr marL="457200" indent="-457200"/>
            <a:endParaRPr lang="en-US" sz="6600" dirty="0" smtClean="0"/>
          </a:p>
        </p:txBody>
      </p:sp>
      <p:sp>
        <p:nvSpPr>
          <p:cNvPr id="3089" name="Rectangle 17"/>
          <p:cNvSpPr>
            <a:spLocks noChangeArrowheads="1"/>
          </p:cNvSpPr>
          <p:nvPr/>
        </p:nvSpPr>
        <p:spPr bwMode="auto">
          <a:xfrm>
            <a:off x="836443" y="37870001"/>
            <a:ext cx="3081413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lvl="0" algn="just" defTabSz="914400" fontAlgn="base">
              <a:spcBef>
                <a:spcPct val="0"/>
              </a:spcBef>
              <a:spcAft>
                <a:spcPct val="0"/>
              </a:spcAft>
            </a:pPr>
            <a:r>
              <a:rPr lang="en-US" sz="4800" dirty="0"/>
              <a:t>Despite an increasing caseload, implementation of a simple yet robust audit registration and monitoring system by our department was associated with a significant improvement in the standard, completion and outcome of audits. Such improvements led to increased measurable changes in practice within our trust. We feel other healthcare trusts could benefit by replicating the changes made by our clinical effectiveness department.</a:t>
            </a:r>
            <a:endParaRPr kumimoji="0" lang="en-GB" sz="4800" b="0" i="0" u="none" strike="noStrike" cap="none" normalizeH="0" baseline="0" dirty="0" smtClean="0">
              <a:ln>
                <a:noFill/>
              </a:ln>
              <a:effectLst/>
              <a:latin typeface="Aharoni" pitchFamily="2" charset="-79"/>
              <a:cs typeface="Aharoni" pitchFamily="2" charset="-79"/>
            </a:endParaRPr>
          </a:p>
        </p:txBody>
      </p:sp>
      <p:sp>
        <p:nvSpPr>
          <p:cNvPr id="41" name="Rectangle 40"/>
          <p:cNvSpPr/>
          <p:nvPr/>
        </p:nvSpPr>
        <p:spPr>
          <a:xfrm>
            <a:off x="20116800" y="23774400"/>
            <a:ext cx="12801600" cy="182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TextBox 62"/>
          <p:cNvSpPr txBox="1"/>
          <p:nvPr/>
        </p:nvSpPr>
        <p:spPr>
          <a:xfrm>
            <a:off x="894848" y="42545982"/>
            <a:ext cx="31109152" cy="1231106"/>
          </a:xfrm>
          <a:prstGeom prst="rect">
            <a:avLst/>
          </a:prstGeom>
          <a:noFill/>
        </p:spPr>
        <p:txBody>
          <a:bodyPr wrap="square" rtlCol="0">
            <a:spAutoFit/>
          </a:bodyPr>
          <a:lstStyle/>
          <a:p>
            <a:r>
              <a:rPr lang="en-GB" sz="3700" b="1" dirty="0" smtClean="0">
                <a:latin typeface="Rockwell" pitchFamily="18" charset="0"/>
              </a:rPr>
              <a:t>Contacts: </a:t>
            </a:r>
            <a:r>
              <a:rPr lang="en-GB" sz="3700" dirty="0" smtClean="0">
                <a:latin typeface="Rockwell" pitchFamily="18" charset="0"/>
                <a:hlinkClick r:id="rId3"/>
              </a:rPr>
              <a:t>mohammed.akuji@nhs.net</a:t>
            </a:r>
            <a:endParaRPr lang="en-GB" sz="3700" dirty="0" smtClean="0">
              <a:latin typeface="Rockwell" pitchFamily="18" charset="0"/>
            </a:endParaRPr>
          </a:p>
          <a:p>
            <a:endParaRPr lang="en-GB" sz="3700" dirty="0"/>
          </a:p>
        </p:txBody>
      </p:sp>
      <p:sp>
        <p:nvSpPr>
          <p:cNvPr id="37" name="Rectangle 36"/>
          <p:cNvSpPr/>
          <p:nvPr/>
        </p:nvSpPr>
        <p:spPr>
          <a:xfrm>
            <a:off x="9839450" y="4457198"/>
            <a:ext cx="13239500" cy="707886"/>
          </a:xfrm>
          <a:prstGeom prst="rect">
            <a:avLst/>
          </a:prstGeom>
        </p:spPr>
        <p:txBody>
          <a:bodyPr wrap="square">
            <a:spAutoFit/>
          </a:bodyPr>
          <a:lstStyle/>
          <a:p>
            <a:pPr lvl="0" algn="ctr" defTabSz="914400" eaLnBrk="0" fontAlgn="base" hangingPunct="0">
              <a:spcBef>
                <a:spcPct val="0"/>
              </a:spcBef>
              <a:spcAft>
                <a:spcPct val="0"/>
              </a:spcAft>
            </a:pPr>
            <a:r>
              <a:rPr lang="en-US" sz="4000" dirty="0" smtClean="0">
                <a:latin typeface="Calibri" pitchFamily="34" charset="0"/>
                <a:ea typeface="Calibri" pitchFamily="34" charset="0"/>
                <a:cs typeface="Times New Roman" pitchFamily="18" charset="0"/>
              </a:rPr>
              <a:t>Dr </a:t>
            </a:r>
            <a:r>
              <a:rPr lang="en-US" sz="4000" dirty="0" smtClean="0">
                <a:latin typeface="Calibri" pitchFamily="34" charset="0"/>
                <a:ea typeface="Calibri" pitchFamily="34" charset="0"/>
                <a:cs typeface="Times New Roman" pitchFamily="18" charset="0"/>
              </a:rPr>
              <a:t>Tom </a:t>
            </a:r>
            <a:r>
              <a:rPr lang="en-US" sz="4000" dirty="0" err="1" smtClean="0">
                <a:latin typeface="Calibri" pitchFamily="34" charset="0"/>
                <a:ea typeface="Calibri" pitchFamily="34" charset="0"/>
                <a:cs typeface="Times New Roman" pitchFamily="18" charset="0"/>
              </a:rPr>
              <a:t>Wingfield</a:t>
            </a:r>
            <a:r>
              <a:rPr lang="en-US" sz="4000" dirty="0" smtClean="0">
                <a:latin typeface="Calibri" pitchFamily="34" charset="0"/>
                <a:ea typeface="Calibri" pitchFamily="34" charset="0"/>
                <a:cs typeface="Times New Roman" pitchFamily="18" charset="0"/>
              </a:rPr>
              <a:t>, Dr Mohammed </a:t>
            </a:r>
            <a:r>
              <a:rPr lang="en-US" sz="4000" dirty="0" err="1" smtClean="0">
                <a:latin typeface="Calibri" pitchFamily="34" charset="0"/>
                <a:ea typeface="Calibri" pitchFamily="34" charset="0"/>
                <a:cs typeface="Times New Roman" pitchFamily="18" charset="0"/>
              </a:rPr>
              <a:t>Akuji</a:t>
            </a:r>
            <a:r>
              <a:rPr lang="en-US" sz="4000" dirty="0" smtClean="0">
                <a:latin typeface="Calibri" pitchFamily="34" charset="0"/>
                <a:ea typeface="Calibri" pitchFamily="34" charset="0"/>
                <a:cs typeface="Times New Roman" pitchFamily="18" charset="0"/>
              </a:rPr>
              <a:t>, </a:t>
            </a:r>
            <a:r>
              <a:rPr lang="en-US" sz="4000" smtClean="0">
                <a:latin typeface="Calibri" pitchFamily="34" charset="0"/>
                <a:ea typeface="Calibri" pitchFamily="34" charset="0"/>
                <a:cs typeface="Times New Roman" pitchFamily="18" charset="0"/>
              </a:rPr>
              <a:t>Michelle Warner</a:t>
            </a:r>
            <a:endParaRPr lang="en-GB" sz="2400" dirty="0" smtClean="0">
              <a:latin typeface="Arial" pitchFamily="34" charset="0"/>
              <a:cs typeface="Arial" pitchFamily="34" charset="0"/>
            </a:endParaRPr>
          </a:p>
        </p:txBody>
      </p:sp>
      <p:sp>
        <p:nvSpPr>
          <p:cNvPr id="2" name="TextBox 1"/>
          <p:cNvSpPr txBox="1"/>
          <p:nvPr/>
        </p:nvSpPr>
        <p:spPr>
          <a:xfrm>
            <a:off x="1143000" y="5486400"/>
            <a:ext cx="14401800" cy="1415772"/>
          </a:xfrm>
          <a:prstGeom prst="rect">
            <a:avLst/>
          </a:prstGeom>
          <a:noFill/>
        </p:spPr>
        <p:txBody>
          <a:bodyPr wrap="square" rtlCol="0">
            <a:spAutoFit/>
          </a:bodyPr>
          <a:lstStyle/>
          <a:p>
            <a:r>
              <a:rPr lang="en-GB" dirty="0" smtClean="0">
                <a:solidFill>
                  <a:sysClr val="windowText" lastClr="000000"/>
                </a:solidFill>
              </a:rPr>
              <a:t>BACKGROUND</a:t>
            </a:r>
            <a:endParaRPr lang="en-GB" dirty="0">
              <a:solidFill>
                <a:sysClr val="windowText" lastClr="000000"/>
              </a:solidFill>
            </a:endParaRPr>
          </a:p>
        </p:txBody>
      </p:sp>
      <p:sp>
        <p:nvSpPr>
          <p:cNvPr id="30" name="TextBox 29"/>
          <p:cNvSpPr txBox="1"/>
          <p:nvPr/>
        </p:nvSpPr>
        <p:spPr>
          <a:xfrm>
            <a:off x="1055771" y="10948878"/>
            <a:ext cx="14401800" cy="1415772"/>
          </a:xfrm>
          <a:prstGeom prst="rect">
            <a:avLst/>
          </a:prstGeom>
          <a:noFill/>
        </p:spPr>
        <p:txBody>
          <a:bodyPr wrap="square" rtlCol="0">
            <a:spAutoFit/>
          </a:bodyPr>
          <a:lstStyle/>
          <a:p>
            <a:r>
              <a:rPr lang="en-GB" dirty="0" smtClean="0">
                <a:solidFill>
                  <a:sysClr val="windowText" lastClr="000000"/>
                </a:solidFill>
              </a:rPr>
              <a:t>METHOD</a:t>
            </a:r>
            <a:endParaRPr lang="en-GB" dirty="0">
              <a:solidFill>
                <a:sysClr val="windowText" lastClr="000000"/>
              </a:solidFill>
            </a:endParaRPr>
          </a:p>
        </p:txBody>
      </p:sp>
      <p:sp>
        <p:nvSpPr>
          <p:cNvPr id="31" name="TextBox 30"/>
          <p:cNvSpPr txBox="1"/>
          <p:nvPr/>
        </p:nvSpPr>
        <p:spPr>
          <a:xfrm>
            <a:off x="1115136" y="17786628"/>
            <a:ext cx="14401800" cy="1415772"/>
          </a:xfrm>
          <a:prstGeom prst="rect">
            <a:avLst/>
          </a:prstGeom>
          <a:noFill/>
        </p:spPr>
        <p:txBody>
          <a:bodyPr wrap="square" rtlCol="0">
            <a:spAutoFit/>
          </a:bodyPr>
          <a:lstStyle/>
          <a:p>
            <a:r>
              <a:rPr lang="en-GB" dirty="0" smtClean="0">
                <a:solidFill>
                  <a:sysClr val="windowText" lastClr="000000"/>
                </a:solidFill>
              </a:rPr>
              <a:t>FINDINGS</a:t>
            </a:r>
            <a:endParaRPr lang="en-GB" dirty="0">
              <a:solidFill>
                <a:sysClr val="windowText" lastClr="000000"/>
              </a:solidFill>
            </a:endParaRPr>
          </a:p>
        </p:txBody>
      </p:sp>
      <p:sp>
        <p:nvSpPr>
          <p:cNvPr id="32" name="TextBox 31"/>
          <p:cNvSpPr txBox="1"/>
          <p:nvPr/>
        </p:nvSpPr>
        <p:spPr>
          <a:xfrm>
            <a:off x="942474" y="36620172"/>
            <a:ext cx="14401800" cy="1415772"/>
          </a:xfrm>
          <a:prstGeom prst="rect">
            <a:avLst/>
          </a:prstGeom>
          <a:noFill/>
        </p:spPr>
        <p:txBody>
          <a:bodyPr wrap="square" rtlCol="0">
            <a:spAutoFit/>
          </a:bodyPr>
          <a:lstStyle/>
          <a:p>
            <a:r>
              <a:rPr lang="en-GB" dirty="0" smtClean="0">
                <a:solidFill>
                  <a:sysClr val="windowText" lastClr="000000"/>
                </a:solidFill>
              </a:rPr>
              <a:t>CONCLUSIONS</a:t>
            </a:r>
            <a:endParaRPr lang="en-GB" dirty="0">
              <a:solidFill>
                <a:sysClr val="windowText" lastClr="000000"/>
              </a:solidFill>
            </a:endParaRPr>
          </a:p>
        </p:txBody>
      </p:sp>
      <p:pic>
        <p:nvPicPr>
          <p:cNvPr id="29" name="Picture 28"/>
          <p:cNvPicPr>
            <a:picLocks noChangeAspect="1"/>
          </p:cNvPicPr>
          <p:nvPr/>
        </p:nvPicPr>
        <p:blipFill>
          <a:blip r:embed="rId4" cstate="print"/>
          <a:stretch>
            <a:fillRect/>
          </a:stretch>
        </p:blipFill>
        <p:spPr>
          <a:xfrm>
            <a:off x="1828800" y="23774400"/>
            <a:ext cx="29821773" cy="12701393"/>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23925414" y="533047"/>
            <a:ext cx="8078586" cy="1700755"/>
          </a:xfrm>
          <a:prstGeom prst="rect">
            <a:avLst/>
          </a:prstGeom>
        </p:spPr>
      </p:pic>
      <p:sp>
        <p:nvSpPr>
          <p:cNvPr id="38" name="TextBox 37"/>
          <p:cNvSpPr txBox="1"/>
          <p:nvPr/>
        </p:nvSpPr>
        <p:spPr>
          <a:xfrm>
            <a:off x="4528385" y="24379535"/>
            <a:ext cx="3921794" cy="923330"/>
          </a:xfrm>
          <a:prstGeom prst="rect">
            <a:avLst/>
          </a:prstGeom>
          <a:noFill/>
        </p:spPr>
        <p:txBody>
          <a:bodyPr wrap="square" rtlCol="0">
            <a:spAutoFit/>
          </a:bodyPr>
          <a:lstStyle/>
          <a:p>
            <a:pPr algn="ctr"/>
            <a:r>
              <a:rPr lang="en-GB" sz="5400" b="1" dirty="0" smtClean="0">
                <a:solidFill>
                  <a:srgbClr val="FF0000"/>
                </a:solidFill>
              </a:rPr>
              <a:t>IMPROVED</a:t>
            </a:r>
            <a:endParaRPr lang="en-GB" sz="5400" b="1" dirty="0">
              <a:solidFill>
                <a:srgbClr val="FF0000"/>
              </a:solidFill>
            </a:endParaRPr>
          </a:p>
        </p:txBody>
      </p:sp>
      <p:sp>
        <p:nvSpPr>
          <p:cNvPr id="48" name="TextBox 47"/>
          <p:cNvSpPr txBox="1"/>
          <p:nvPr/>
        </p:nvSpPr>
        <p:spPr>
          <a:xfrm>
            <a:off x="8731986" y="24379535"/>
            <a:ext cx="3921794" cy="923330"/>
          </a:xfrm>
          <a:prstGeom prst="rect">
            <a:avLst/>
          </a:prstGeom>
          <a:noFill/>
        </p:spPr>
        <p:txBody>
          <a:bodyPr wrap="square" rtlCol="0">
            <a:spAutoFit/>
          </a:bodyPr>
          <a:lstStyle/>
          <a:p>
            <a:pPr algn="ctr"/>
            <a:r>
              <a:rPr lang="en-GB" sz="5400" b="1" dirty="0" smtClean="0">
                <a:solidFill>
                  <a:srgbClr val="FF0000"/>
                </a:solidFill>
              </a:rPr>
              <a:t>IMPROVED</a:t>
            </a:r>
            <a:endParaRPr lang="en-GB" sz="5400" b="1" dirty="0">
              <a:solidFill>
                <a:srgbClr val="FF0000"/>
              </a:solidFill>
            </a:endParaRPr>
          </a:p>
        </p:txBody>
      </p:sp>
      <p:sp>
        <p:nvSpPr>
          <p:cNvPr id="49" name="TextBox 48"/>
          <p:cNvSpPr txBox="1"/>
          <p:nvPr/>
        </p:nvSpPr>
        <p:spPr>
          <a:xfrm>
            <a:off x="12817892" y="24412529"/>
            <a:ext cx="3921794" cy="923330"/>
          </a:xfrm>
          <a:prstGeom prst="rect">
            <a:avLst/>
          </a:prstGeom>
          <a:noFill/>
        </p:spPr>
        <p:txBody>
          <a:bodyPr wrap="square" rtlCol="0">
            <a:spAutoFit/>
          </a:bodyPr>
          <a:lstStyle/>
          <a:p>
            <a:pPr algn="ctr"/>
            <a:r>
              <a:rPr lang="en-GB" sz="5400" b="1" dirty="0" smtClean="0">
                <a:solidFill>
                  <a:srgbClr val="FF0000"/>
                </a:solidFill>
              </a:rPr>
              <a:t>IMPROVED</a:t>
            </a:r>
            <a:endParaRPr lang="en-GB" sz="5400" b="1" dirty="0">
              <a:solidFill>
                <a:srgbClr val="FF0000"/>
              </a:solidFill>
            </a:endParaRPr>
          </a:p>
        </p:txBody>
      </p:sp>
      <p:sp>
        <p:nvSpPr>
          <p:cNvPr id="51" name="TextBox 50"/>
          <p:cNvSpPr txBox="1"/>
          <p:nvPr/>
        </p:nvSpPr>
        <p:spPr>
          <a:xfrm>
            <a:off x="25603200" y="24379535"/>
            <a:ext cx="3921794" cy="923330"/>
          </a:xfrm>
          <a:prstGeom prst="rect">
            <a:avLst/>
          </a:prstGeom>
          <a:noFill/>
        </p:spPr>
        <p:txBody>
          <a:bodyPr wrap="square" rtlCol="0">
            <a:spAutoFit/>
          </a:bodyPr>
          <a:lstStyle/>
          <a:p>
            <a:pPr algn="ctr"/>
            <a:r>
              <a:rPr lang="en-GB" sz="5400" b="1" dirty="0" smtClean="0">
                <a:solidFill>
                  <a:srgbClr val="FF0000"/>
                </a:solidFill>
              </a:rPr>
              <a:t>IMPROVED</a:t>
            </a:r>
            <a:endParaRPr lang="en-GB" sz="5400" b="1" dirty="0">
              <a:solidFill>
                <a:srgbClr val="FF0000"/>
              </a:solidFill>
            </a:endParaRPr>
          </a:p>
        </p:txBody>
      </p:sp>
      <p:sp>
        <p:nvSpPr>
          <p:cNvPr id="52" name="TextBox 51"/>
          <p:cNvSpPr txBox="1"/>
          <p:nvPr/>
        </p:nvSpPr>
        <p:spPr>
          <a:xfrm>
            <a:off x="16919657" y="24427661"/>
            <a:ext cx="3921794" cy="923330"/>
          </a:xfrm>
          <a:prstGeom prst="rect">
            <a:avLst/>
          </a:prstGeom>
          <a:noFill/>
        </p:spPr>
        <p:txBody>
          <a:bodyPr wrap="square" rtlCol="0">
            <a:spAutoFit/>
          </a:bodyPr>
          <a:lstStyle/>
          <a:p>
            <a:pPr algn="ctr"/>
            <a:r>
              <a:rPr lang="en-GB" sz="5400" b="1" dirty="0" smtClean="0">
                <a:solidFill>
                  <a:srgbClr val="FF0000"/>
                </a:solidFill>
              </a:rPr>
              <a:t>IMPROVED</a:t>
            </a:r>
            <a:endParaRPr lang="en-GB" sz="5400" b="1" dirty="0">
              <a:solidFill>
                <a:srgbClr val="FF0000"/>
              </a:solidFill>
            </a:endParaRPr>
          </a:p>
        </p:txBody>
      </p:sp>
      <p:sp>
        <p:nvSpPr>
          <p:cNvPr id="53" name="TextBox 52"/>
          <p:cNvSpPr txBox="1"/>
          <p:nvPr/>
        </p:nvSpPr>
        <p:spPr>
          <a:xfrm>
            <a:off x="21031200" y="24427661"/>
            <a:ext cx="3921794" cy="923330"/>
          </a:xfrm>
          <a:prstGeom prst="rect">
            <a:avLst/>
          </a:prstGeom>
          <a:noFill/>
        </p:spPr>
        <p:txBody>
          <a:bodyPr wrap="square" rtlCol="0">
            <a:spAutoFit/>
          </a:bodyPr>
          <a:lstStyle/>
          <a:p>
            <a:pPr algn="ctr"/>
            <a:r>
              <a:rPr lang="en-GB" sz="5400" b="1" dirty="0" smtClean="0">
                <a:solidFill>
                  <a:srgbClr val="FF0000"/>
                </a:solidFill>
              </a:rPr>
              <a:t>SIMILAR</a:t>
            </a:r>
            <a:endParaRPr lang="en-GB" sz="5400" b="1" dirty="0">
              <a:solidFill>
                <a:srgbClr val="FF0000"/>
              </a:solidFill>
            </a:endParaRPr>
          </a:p>
        </p:txBody>
      </p:sp>
    </p:spTree>
    <p:extLst>
      <p:ext uri="{BB962C8B-B14F-4D97-AF65-F5344CB8AC3E}">
        <p14:creationId xmlns:p14="http://schemas.microsoft.com/office/powerpoint/2010/main" xmlns="" val="41536022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3771</TotalTime>
  <Words>372</Words>
  <Application>Microsoft Office PowerPoint</Application>
  <PresentationFormat>Custom</PresentationFormat>
  <Paragraphs>22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dc:creator>
  <cp:lastModifiedBy>makuji</cp:lastModifiedBy>
  <cp:revision>84</cp:revision>
  <dcterms:created xsi:type="dcterms:W3CDTF">2012-01-17T19:42:25Z</dcterms:created>
  <dcterms:modified xsi:type="dcterms:W3CDTF">2014-06-06T13:32:06Z</dcterms:modified>
</cp:coreProperties>
</file>