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321" r:id="rId2"/>
    <p:sldId id="379" r:id="rId3"/>
    <p:sldId id="258" r:id="rId4"/>
    <p:sldId id="364" r:id="rId5"/>
    <p:sldId id="389" r:id="rId6"/>
    <p:sldId id="401" r:id="rId7"/>
    <p:sldId id="380" r:id="rId8"/>
    <p:sldId id="381" r:id="rId9"/>
    <p:sldId id="382" r:id="rId10"/>
    <p:sldId id="397" r:id="rId11"/>
    <p:sldId id="398" r:id="rId12"/>
    <p:sldId id="383" r:id="rId13"/>
    <p:sldId id="399" r:id="rId14"/>
    <p:sldId id="394" r:id="rId15"/>
    <p:sldId id="402" r:id="rId16"/>
    <p:sldId id="396" r:id="rId17"/>
    <p:sldId id="403" r:id="rId18"/>
    <p:sldId id="400" r:id="rId19"/>
    <p:sldId id="387" r:id="rId20"/>
    <p:sldId id="378" r:id="rId2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82F"/>
    <a:srgbClr val="005953"/>
    <a:srgbClr val="A5ACAF"/>
    <a:srgbClr val="8DC63F"/>
    <a:srgbClr val="37424A"/>
    <a:srgbClr val="F8F8F8"/>
    <a:srgbClr val="FCFCFC"/>
    <a:srgbClr val="00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5" autoAdjust="0"/>
  </p:normalViewPr>
  <p:slideViewPr>
    <p:cSldViewPr>
      <p:cViewPr>
        <p:scale>
          <a:sx n="70" d="100"/>
          <a:sy n="70" d="100"/>
        </p:scale>
        <p:origin x="-116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2760"/>
    </p:cViewPr>
  </p:sorterViewPr>
  <p:notesViewPr>
    <p:cSldViewPr>
      <p:cViewPr varScale="1">
        <p:scale>
          <a:sx n="82" d="100"/>
          <a:sy n="82" d="100"/>
        </p:scale>
        <p:origin x="-395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GB" dirty="0" smtClean="0">
                <a:solidFill>
                  <a:srgbClr val="005953"/>
                </a:solidFill>
              </a:rPr>
              <a:t>Do </a:t>
            </a:r>
            <a:r>
              <a:rPr lang="en-GB" dirty="0">
                <a:solidFill>
                  <a:srgbClr val="005953"/>
                </a:solidFill>
              </a:rPr>
              <a:t>you think you have any competing interests or interactions with industry that you might need to declare?</a:t>
            </a:r>
          </a:p>
        </c:rich>
      </c:tx>
      <c:layout>
        <c:manualLayout>
          <c:xMode val="edge"/>
          <c:yMode val="edge"/>
          <c:x val="0.11275749670395872"/>
          <c:y val="1.7746352914873399E-2"/>
        </c:manualLayout>
      </c:layout>
      <c:overlay val="0"/>
    </c:title>
    <c:autoTitleDeleted val="0"/>
    <c:plotArea>
      <c:layout/>
      <c:barChart>
        <c:barDir val="col"/>
        <c:grouping val="clustered"/>
        <c:varyColors val="0"/>
        <c:ser>
          <c:idx val="0"/>
          <c:order val="0"/>
          <c:tx>
            <c:strRef>
              <c:f>Sheet1!$B$1</c:f>
              <c:strCache>
                <c:ptCount val="1"/>
                <c:pt idx="0">
                  <c:v>
Do you think you have any competing interests or interactions with industry that you might need to declare?</c:v>
                </c:pt>
              </c:strCache>
            </c:strRef>
          </c:tx>
          <c:spPr>
            <a:solidFill>
              <a:srgbClr val="C1D82F"/>
            </a:solidFill>
          </c:spPr>
          <c:invertIfNegative val="0"/>
          <c:cat>
            <c:strRef>
              <c:f>Sheet1!$A$2:$A$4</c:f>
              <c:strCache>
                <c:ptCount val="3"/>
                <c:pt idx="0">
                  <c:v>Yes</c:v>
                </c:pt>
                <c:pt idx="1">
                  <c:v>No</c:v>
                </c:pt>
                <c:pt idx="2">
                  <c:v>Unsure</c:v>
                </c:pt>
              </c:strCache>
            </c:strRef>
          </c:cat>
          <c:val>
            <c:numRef>
              <c:f>Sheet1!$B$2:$B$4</c:f>
              <c:numCache>
                <c:formatCode>General</c:formatCode>
                <c:ptCount val="3"/>
                <c:pt idx="0">
                  <c:v>0</c:v>
                </c:pt>
                <c:pt idx="1">
                  <c:v>100</c:v>
                </c:pt>
                <c:pt idx="2">
                  <c:v>0</c:v>
                </c:pt>
              </c:numCache>
            </c:numRef>
          </c:val>
        </c:ser>
        <c:dLbls>
          <c:showLegendKey val="0"/>
          <c:showVal val="0"/>
          <c:showCatName val="0"/>
          <c:showSerName val="0"/>
          <c:showPercent val="0"/>
          <c:showBubbleSize val="0"/>
        </c:dLbls>
        <c:gapWidth val="150"/>
        <c:axId val="89671936"/>
        <c:axId val="78839808"/>
      </c:barChart>
      <c:catAx>
        <c:axId val="89671936"/>
        <c:scaling>
          <c:orientation val="minMax"/>
        </c:scaling>
        <c:delete val="0"/>
        <c:axPos val="b"/>
        <c:majorTickMark val="out"/>
        <c:minorTickMark val="none"/>
        <c:tickLblPos val="nextTo"/>
        <c:crossAx val="78839808"/>
        <c:crosses val="autoZero"/>
        <c:auto val="1"/>
        <c:lblAlgn val="ctr"/>
        <c:lblOffset val="100"/>
        <c:noMultiLvlLbl val="0"/>
      </c:catAx>
      <c:valAx>
        <c:axId val="78839808"/>
        <c:scaling>
          <c:orientation val="minMax"/>
          <c:max val="100"/>
        </c:scaling>
        <c:delete val="0"/>
        <c:axPos val="l"/>
        <c:majorGridlines>
          <c:spPr>
            <a:ln>
              <a:noFill/>
            </a:ln>
          </c:spPr>
        </c:majorGridlines>
        <c:title>
          <c:tx>
            <c:rich>
              <a:bodyPr rot="0" vert="horz"/>
              <a:lstStyle/>
              <a:p>
                <a:pPr>
                  <a:defRPr b="0"/>
                </a:pPr>
                <a:r>
                  <a:rPr lang="en-GB" sz="1200" b="0" dirty="0" smtClean="0"/>
                  <a:t>% </a:t>
                </a:r>
              </a:p>
              <a:p>
                <a:pPr>
                  <a:defRPr b="0"/>
                </a:pPr>
                <a:r>
                  <a:rPr lang="en-GB" sz="1200" b="0" dirty="0" smtClean="0"/>
                  <a:t>of </a:t>
                </a:r>
              </a:p>
              <a:p>
                <a:pPr>
                  <a:defRPr b="0"/>
                </a:pPr>
                <a:r>
                  <a:rPr lang="en-GB" sz="1200" b="0" dirty="0" smtClean="0"/>
                  <a:t>respondents</a:t>
                </a:r>
                <a:endParaRPr lang="en-GB" sz="1200" b="0" dirty="0"/>
              </a:p>
            </c:rich>
          </c:tx>
          <c:layout/>
          <c:overlay val="0"/>
        </c:title>
        <c:numFmt formatCode="General" sourceLinked="0"/>
        <c:majorTickMark val="out"/>
        <c:minorTickMark val="none"/>
        <c:tickLblPos val="nextTo"/>
        <c:crossAx val="89671936"/>
        <c:crosses val="autoZero"/>
        <c:crossBetween val="between"/>
        <c:majorUnit val="20"/>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005953"/>
                </a:solidFill>
              </a:rPr>
              <a:t>Doctors should declare their interests on a national database, which is publicity available? </a:t>
            </a:r>
            <a:r>
              <a:rPr lang="en-GB" dirty="0"/>
              <a:t>
</a:t>
            </a:r>
          </a:p>
        </c:rich>
      </c:tx>
      <c:layout/>
      <c:overlay val="0"/>
    </c:title>
    <c:autoTitleDeleted val="0"/>
    <c:plotArea>
      <c:layout/>
      <c:barChart>
        <c:barDir val="col"/>
        <c:grouping val="clustered"/>
        <c:varyColors val="0"/>
        <c:ser>
          <c:idx val="0"/>
          <c:order val="0"/>
          <c:tx>
            <c:strRef>
              <c:f>Sheet1!$B$1</c:f>
              <c:strCache>
                <c:ptCount val="1"/>
                <c:pt idx="0">
                  <c:v>Doctors should declare their interests on a national database, which is publicity available? 
</c:v>
                </c:pt>
              </c:strCache>
            </c:strRef>
          </c:tx>
          <c:spPr>
            <a:solidFill>
              <a:srgbClr val="C1D82F"/>
            </a:solidFill>
          </c:spPr>
          <c:invertIfNegative val="0"/>
          <c:cat>
            <c:strRef>
              <c:f>Sheet1!$A$2:$A$4</c:f>
              <c:strCache>
                <c:ptCount val="3"/>
                <c:pt idx="0">
                  <c:v>Agree</c:v>
                </c:pt>
                <c:pt idx="1">
                  <c:v>Disagree</c:v>
                </c:pt>
                <c:pt idx="2">
                  <c:v>Unsure</c:v>
                </c:pt>
              </c:strCache>
            </c:strRef>
          </c:cat>
          <c:val>
            <c:numRef>
              <c:f>Sheet1!$B$2:$B$4</c:f>
              <c:numCache>
                <c:formatCode>General</c:formatCode>
                <c:ptCount val="3"/>
                <c:pt idx="0">
                  <c:v>50</c:v>
                </c:pt>
                <c:pt idx="1">
                  <c:v>30</c:v>
                </c:pt>
                <c:pt idx="2">
                  <c:v>20</c:v>
                </c:pt>
              </c:numCache>
            </c:numRef>
          </c:val>
        </c:ser>
        <c:dLbls>
          <c:showLegendKey val="0"/>
          <c:showVal val="0"/>
          <c:showCatName val="0"/>
          <c:showSerName val="0"/>
          <c:showPercent val="0"/>
          <c:showBubbleSize val="0"/>
        </c:dLbls>
        <c:gapWidth val="150"/>
        <c:axId val="43840256"/>
        <c:axId val="43842176"/>
      </c:barChart>
      <c:catAx>
        <c:axId val="43840256"/>
        <c:scaling>
          <c:orientation val="minMax"/>
        </c:scaling>
        <c:delete val="0"/>
        <c:axPos val="b"/>
        <c:majorTickMark val="out"/>
        <c:minorTickMark val="none"/>
        <c:tickLblPos val="nextTo"/>
        <c:crossAx val="43842176"/>
        <c:crosses val="autoZero"/>
        <c:auto val="1"/>
        <c:lblAlgn val="ctr"/>
        <c:lblOffset val="100"/>
        <c:noMultiLvlLbl val="0"/>
      </c:catAx>
      <c:valAx>
        <c:axId val="43842176"/>
        <c:scaling>
          <c:orientation val="minMax"/>
          <c:max val="100"/>
        </c:scaling>
        <c:delete val="0"/>
        <c:axPos val="l"/>
        <c:majorGridlines>
          <c:spPr>
            <a:ln>
              <a:noFill/>
            </a:ln>
          </c:spPr>
        </c:majorGridlines>
        <c:title>
          <c:tx>
            <c:rich>
              <a:bodyPr rot="0" vert="horz"/>
              <a:lstStyle/>
              <a:p>
                <a:pPr>
                  <a:defRPr b="0"/>
                </a:pPr>
                <a:r>
                  <a:rPr lang="en-GB" sz="1200" b="0" dirty="0" smtClean="0"/>
                  <a:t>% </a:t>
                </a:r>
              </a:p>
              <a:p>
                <a:pPr>
                  <a:defRPr b="0"/>
                </a:pPr>
                <a:r>
                  <a:rPr lang="en-GB" sz="1200" b="0" dirty="0" smtClean="0"/>
                  <a:t>of </a:t>
                </a:r>
              </a:p>
              <a:p>
                <a:pPr>
                  <a:defRPr b="0"/>
                </a:pPr>
                <a:r>
                  <a:rPr lang="en-GB" sz="1200" b="0" dirty="0" smtClean="0"/>
                  <a:t>respondents</a:t>
                </a:r>
                <a:endParaRPr lang="en-GB" sz="1200" b="0" dirty="0"/>
              </a:p>
            </c:rich>
          </c:tx>
          <c:layout/>
          <c:overlay val="0"/>
        </c:title>
        <c:numFmt formatCode="General" sourceLinked="1"/>
        <c:majorTickMark val="out"/>
        <c:minorTickMark val="none"/>
        <c:tickLblPos val="nextTo"/>
        <c:crossAx val="43840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005953"/>
                </a:solidFill>
              </a:rPr>
              <a:t>Do you think you have any competing interests or interactions with industry that you might need to declare</a:t>
            </a:r>
            <a:r>
              <a:rPr lang="en-GB" dirty="0" smtClean="0">
                <a:solidFill>
                  <a:srgbClr val="005953"/>
                </a:solidFill>
              </a:rPr>
              <a:t>?</a:t>
            </a:r>
            <a:endParaRPr lang="en-GB" dirty="0"/>
          </a:p>
        </c:rich>
      </c:tx>
      <c:layout/>
      <c:overlay val="0"/>
    </c:title>
    <c:autoTitleDeleted val="0"/>
    <c:plotArea>
      <c:layout/>
      <c:barChart>
        <c:barDir val="col"/>
        <c:grouping val="clustered"/>
        <c:varyColors val="0"/>
        <c:ser>
          <c:idx val="0"/>
          <c:order val="0"/>
          <c:tx>
            <c:strRef>
              <c:f>Sheet1!$B$1</c:f>
              <c:strCache>
                <c:ptCount val="1"/>
                <c:pt idx="0">
                  <c:v>Do you think you have any competing interests or interactions with industry that you might need to declare?
</c:v>
                </c:pt>
              </c:strCache>
            </c:strRef>
          </c:tx>
          <c:spPr>
            <a:solidFill>
              <a:srgbClr val="C1D82F"/>
            </a:solidFill>
          </c:spPr>
          <c:invertIfNegative val="0"/>
          <c:cat>
            <c:strRef>
              <c:f>Sheet1!$A$2:$A$4</c:f>
              <c:strCache>
                <c:ptCount val="3"/>
                <c:pt idx="0">
                  <c:v>Yes</c:v>
                </c:pt>
                <c:pt idx="1">
                  <c:v>No</c:v>
                </c:pt>
                <c:pt idx="2">
                  <c:v>Unsure</c:v>
                </c:pt>
              </c:strCache>
            </c:strRef>
          </c:cat>
          <c:val>
            <c:numRef>
              <c:f>Sheet1!$B$2:$B$4</c:f>
              <c:numCache>
                <c:formatCode>General</c:formatCode>
                <c:ptCount val="3"/>
                <c:pt idx="0">
                  <c:v>10</c:v>
                </c:pt>
                <c:pt idx="1">
                  <c:v>90</c:v>
                </c:pt>
                <c:pt idx="2">
                  <c:v>0</c:v>
                </c:pt>
              </c:numCache>
            </c:numRef>
          </c:val>
        </c:ser>
        <c:dLbls>
          <c:showLegendKey val="0"/>
          <c:showVal val="0"/>
          <c:showCatName val="0"/>
          <c:showSerName val="0"/>
          <c:showPercent val="0"/>
          <c:showBubbleSize val="0"/>
        </c:dLbls>
        <c:gapWidth val="150"/>
        <c:axId val="44809600"/>
        <c:axId val="45225856"/>
      </c:barChart>
      <c:catAx>
        <c:axId val="44809600"/>
        <c:scaling>
          <c:orientation val="minMax"/>
        </c:scaling>
        <c:delete val="0"/>
        <c:axPos val="b"/>
        <c:majorTickMark val="out"/>
        <c:minorTickMark val="none"/>
        <c:tickLblPos val="nextTo"/>
        <c:crossAx val="45225856"/>
        <c:crosses val="autoZero"/>
        <c:auto val="1"/>
        <c:lblAlgn val="ctr"/>
        <c:lblOffset val="100"/>
        <c:noMultiLvlLbl val="0"/>
      </c:catAx>
      <c:valAx>
        <c:axId val="45225856"/>
        <c:scaling>
          <c:orientation val="minMax"/>
        </c:scaling>
        <c:delete val="0"/>
        <c:axPos val="l"/>
        <c:title>
          <c:tx>
            <c:rich>
              <a:bodyPr rot="0" vert="horz"/>
              <a:lstStyle/>
              <a:p>
                <a:pPr>
                  <a:defRPr/>
                </a:pPr>
                <a:r>
                  <a:rPr lang="en-GB" sz="1200" b="0" dirty="0" smtClean="0"/>
                  <a:t>% </a:t>
                </a:r>
              </a:p>
              <a:p>
                <a:pPr>
                  <a:defRPr/>
                </a:pPr>
                <a:r>
                  <a:rPr lang="en-GB" sz="1200" b="0" dirty="0" smtClean="0"/>
                  <a:t>of </a:t>
                </a:r>
              </a:p>
              <a:p>
                <a:pPr>
                  <a:defRPr/>
                </a:pPr>
                <a:r>
                  <a:rPr lang="en-GB" sz="1200" b="0" dirty="0" smtClean="0"/>
                  <a:t>respondents</a:t>
                </a:r>
                <a:endParaRPr lang="en-GB" sz="1200" b="0" dirty="0"/>
              </a:p>
            </c:rich>
          </c:tx>
          <c:layout/>
          <c:overlay val="0"/>
        </c:title>
        <c:numFmt formatCode="General" sourceLinked="1"/>
        <c:majorTickMark val="out"/>
        <c:minorTickMark val="none"/>
        <c:tickLblPos val="nextTo"/>
        <c:crossAx val="44809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atin typeface="Arial" pitchFamily="34" charset="0"/>
                <a:ea typeface="ＭＳ Ｐゴシック" charset="-128"/>
              </a:defRPr>
            </a:lvl1pPr>
          </a:lstStyle>
          <a:p>
            <a:pPr>
              <a:defRPr/>
            </a:pPr>
            <a:endParaRPr lang="en-GB"/>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atin typeface="Arial" pitchFamily="34" charset="0"/>
                <a:ea typeface="ＭＳ Ｐゴシック" charset="-128"/>
              </a:defRPr>
            </a:lvl1pPr>
          </a:lstStyle>
          <a:p>
            <a:pPr>
              <a:defRPr/>
            </a:pPr>
            <a:fld id="{FC6E1A7A-180B-48F7-993B-ACD4104814AB}" type="datetimeFigureOut">
              <a:rPr lang="en-US"/>
              <a:pPr>
                <a:defRPr/>
              </a:pPr>
              <a:t>7/23/2015</a:t>
            </a:fld>
            <a:endParaRPr lang="en-GB"/>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atin typeface="Arial" pitchFamily="34" charset="0"/>
                <a:ea typeface="ＭＳ Ｐゴシック" charset="-128"/>
              </a:defRPr>
            </a:lvl1pPr>
          </a:lstStyle>
          <a:p>
            <a:pPr>
              <a:defRPr/>
            </a:pPr>
            <a:endParaRPr lang="en-GB"/>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atin typeface="Arial" pitchFamily="34" charset="0"/>
                <a:ea typeface="ＭＳ Ｐゴシック" charset="-128"/>
              </a:defRPr>
            </a:lvl1pPr>
          </a:lstStyle>
          <a:p>
            <a:pPr>
              <a:defRPr/>
            </a:pPr>
            <a:fld id="{BC252D47-D431-4305-91EE-E915A3BC867F}" type="slidenum">
              <a:rPr lang="en-GB"/>
              <a:pPr>
                <a:defRPr/>
              </a:pPr>
              <a:t>‹#›</a:t>
            </a:fld>
            <a:endParaRPr lang="en-GB"/>
          </a:p>
        </p:txBody>
      </p:sp>
    </p:spTree>
    <p:extLst>
      <p:ext uri="{BB962C8B-B14F-4D97-AF65-F5344CB8AC3E}">
        <p14:creationId xmlns:p14="http://schemas.microsoft.com/office/powerpoint/2010/main" val="655013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189" cy="496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51487" y="0"/>
            <a:ext cx="2946188" cy="49665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887" y="4715788"/>
            <a:ext cx="4983903" cy="446667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429990"/>
            <a:ext cx="2946189" cy="496649"/>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51487" y="9429990"/>
            <a:ext cx="2946188" cy="496649"/>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C6E6849A-E4EC-4F24-AA61-66A7B01CE32E}" type="slidenum">
              <a:rPr lang="en-US"/>
              <a:pPr>
                <a:defRPr/>
              </a:pPr>
              <a:t>‹#›</a:t>
            </a:fld>
            <a:endParaRPr lang="en-US"/>
          </a:p>
        </p:txBody>
      </p:sp>
    </p:spTree>
    <p:extLst>
      <p:ext uri="{BB962C8B-B14F-4D97-AF65-F5344CB8AC3E}">
        <p14:creationId xmlns:p14="http://schemas.microsoft.com/office/powerpoint/2010/main" val="3250263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ＭＳ Ｐゴシック" charset="0"/>
                <a:cs typeface="ＭＳ Ｐゴシック" charset="0"/>
              </a:rPr>
              <a:t>Agents for Change: What junior doctors need to know about interactions with industry, transparency, and competing interests </a:t>
            </a:r>
            <a:endParaRPr lang="en-GB" sz="1200" kern="1200" dirty="0" smtClean="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a:t>
            </a:fld>
            <a:endParaRPr lang="en-US"/>
          </a:p>
        </p:txBody>
      </p:sp>
    </p:spTree>
    <p:extLst>
      <p:ext uri="{BB962C8B-B14F-4D97-AF65-F5344CB8AC3E}">
        <p14:creationId xmlns:p14="http://schemas.microsoft.com/office/powerpoint/2010/main" val="362611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11</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12</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13</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14</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16</a:t>
            </a:fld>
            <a:endParaRPr lang="en-US"/>
          </a:p>
        </p:txBody>
      </p:sp>
    </p:spTree>
    <p:extLst>
      <p:ext uri="{BB962C8B-B14F-4D97-AF65-F5344CB8AC3E}">
        <p14:creationId xmlns:p14="http://schemas.microsoft.com/office/powerpoint/2010/main" val="306610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18</a:t>
            </a:fld>
            <a:endParaRPr lang="en-US"/>
          </a:p>
        </p:txBody>
      </p:sp>
    </p:spTree>
    <p:extLst>
      <p:ext uri="{BB962C8B-B14F-4D97-AF65-F5344CB8AC3E}">
        <p14:creationId xmlns:p14="http://schemas.microsoft.com/office/powerpoint/2010/main" val="306610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19</a:t>
            </a:fld>
            <a:endParaRPr lang="en-US"/>
          </a:p>
        </p:txBody>
      </p:sp>
    </p:spTree>
    <p:extLst>
      <p:ext uri="{BB962C8B-B14F-4D97-AF65-F5344CB8AC3E}">
        <p14:creationId xmlns:p14="http://schemas.microsoft.com/office/powerpoint/2010/main" val="306610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20</a:t>
            </a:fld>
            <a:endParaRPr lang="en-US"/>
          </a:p>
        </p:txBody>
      </p:sp>
    </p:spTree>
    <p:extLst>
      <p:ext uri="{BB962C8B-B14F-4D97-AF65-F5344CB8AC3E}">
        <p14:creationId xmlns:p14="http://schemas.microsoft.com/office/powerpoint/2010/main" val="201230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04F71EB-E8CF-454A-BD4A-C2C628E8F42C}" type="slidenum">
              <a:rPr lang="en-US" sz="1200" smtClean="0">
                <a:solidFill>
                  <a:srgbClr val="000000"/>
                </a:solidFill>
              </a:rPr>
              <a:pPr/>
              <a:t>2</a:t>
            </a:fld>
            <a:endParaRPr lang="en-US" sz="1200" smtClean="0">
              <a:solidFill>
                <a:srgbClr val="000000"/>
              </a:solidFill>
            </a:endParaRPr>
          </a:p>
        </p:txBody>
      </p:sp>
      <p:sp>
        <p:nvSpPr>
          <p:cNvPr id="22531" name="Rectangle 2"/>
          <p:cNvSpPr>
            <a:spLocks noGrp="1" noRot="1" noChangeAspect="1" noChangeArrowheads="1" noTextEdit="1"/>
          </p:cNvSpPr>
          <p:nvPr>
            <p:ph type="sldImg"/>
          </p:nvPr>
        </p:nvSpPr>
        <p:spPr>
          <a:xfrm>
            <a:off x="1189038" y="746125"/>
            <a:ext cx="4419600" cy="3314700"/>
          </a:xfrm>
          <a:ln/>
        </p:spPr>
      </p:sp>
      <p:sp>
        <p:nvSpPr>
          <p:cNvPr id="22532" name="Rectangle 3"/>
          <p:cNvSpPr>
            <a:spLocks noGrp="1" noChangeArrowheads="1"/>
          </p:cNvSpPr>
          <p:nvPr>
            <p:ph type="body" idx="1"/>
          </p:nvPr>
        </p:nvSpPr>
        <p:spPr>
          <a:xfrm>
            <a:off x="679768" y="4210205"/>
            <a:ext cx="5438140" cy="51597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906887" y="4576155"/>
            <a:ext cx="4983903" cy="4606303"/>
          </a:xfrm>
        </p:spPr>
        <p:txBody>
          <a:bodyPr/>
          <a:lstStyle/>
          <a:p>
            <a:pPr>
              <a:buFontTx/>
              <a:buChar char="•"/>
              <a:defRPr/>
            </a:pPr>
            <a:r>
              <a:rPr lang="en-US" dirty="0" smtClean="0">
                <a:latin typeface="Arial" pitchFamily="34" charset="0"/>
                <a:ea typeface="ＭＳ Ｐゴシック" charset="-128"/>
              </a:rPr>
              <a:t> </a:t>
            </a:r>
            <a:r>
              <a:rPr lang="en-US" sz="1050" dirty="0" smtClean="0">
                <a:latin typeface="Arial" pitchFamily="34" charset="0"/>
                <a:ea typeface="ＭＳ Ｐゴシック" charset="-128"/>
              </a:rPr>
              <a:t>Commitment increasing in various parts of the NHS system, Coalition Government’s vision for the reform of the health service reinforces the importance of medical leadership and the engagement of doctors in leading commissioning and service improvement at all levels.  </a:t>
            </a:r>
            <a:r>
              <a:rPr lang="en-US" sz="1050" b="1" dirty="0" smtClean="0">
                <a:latin typeface="Arial" pitchFamily="34" charset="0"/>
                <a:ea typeface="ＭＳ Ｐゴシック" charset="-128"/>
              </a:rPr>
              <a:t>High Quality Care for All Final Report</a:t>
            </a:r>
            <a:r>
              <a:rPr lang="en-US" sz="1050" dirty="0" smtClean="0">
                <a:latin typeface="Arial" pitchFamily="34" charset="0"/>
                <a:ea typeface="ＭＳ Ｐゴシック" charset="-128"/>
              </a:rPr>
              <a:t>, </a:t>
            </a:r>
            <a:r>
              <a:rPr lang="en-GB" sz="1050" b="1" i="1" dirty="0" smtClean="0"/>
              <a:t>Doctors in Society: medical professionalism in a changing world</a:t>
            </a:r>
            <a:r>
              <a:rPr lang="en-GB" sz="1050" b="1" dirty="0" smtClean="0"/>
              <a:t> (2005</a:t>
            </a:r>
            <a:r>
              <a:rPr lang="en-GB" sz="1050" dirty="0" smtClean="0"/>
              <a:t>) by the Royal College of Physicians (London) has provided an important contribution to the debate on the changing nature of the medical profession. </a:t>
            </a:r>
          </a:p>
          <a:p>
            <a:pPr>
              <a:buFontTx/>
              <a:buChar char="•"/>
              <a:defRPr/>
            </a:pPr>
            <a:r>
              <a:rPr lang="en-US" sz="1050" b="1" dirty="0" smtClean="0">
                <a:latin typeface="Arial" pitchFamily="34" charset="0"/>
                <a:ea typeface="ＭＳ Ｐゴシック" charset="-128"/>
              </a:rPr>
              <a:t>EEML Project </a:t>
            </a:r>
            <a:r>
              <a:rPr lang="en-US" sz="1050" dirty="0" smtClean="0">
                <a:latin typeface="Arial" pitchFamily="34" charset="0"/>
                <a:ea typeface="ＭＳ Ｐゴシック" charset="-128"/>
              </a:rPr>
              <a:t>– joint </a:t>
            </a:r>
            <a:r>
              <a:rPr lang="en-US" sz="1050" dirty="0" err="1" smtClean="0">
                <a:latin typeface="Arial" pitchFamily="34" charset="0"/>
                <a:ea typeface="ＭＳ Ｐゴシック" charset="-128"/>
              </a:rPr>
              <a:t>AoMRC</a:t>
            </a:r>
            <a:r>
              <a:rPr lang="en-US" sz="1050" dirty="0" smtClean="0">
                <a:latin typeface="Arial" pitchFamily="34" charset="0"/>
                <a:ea typeface="ＭＳ Ｐゴシック" charset="-128"/>
              </a:rPr>
              <a:t> and NHS Institute, aim to </a:t>
            </a:r>
            <a:r>
              <a:rPr lang="en-GB" sz="1050" dirty="0" smtClean="0"/>
              <a:t>promote medical leadership and help create organisational cultures where doctors seek to be more engaged in management and leadership of health services and non-medical leaders genuinely seek their involvement to improve services for patients across the UK.  MLCF key product.</a:t>
            </a:r>
          </a:p>
          <a:p>
            <a:pPr>
              <a:buFontTx/>
              <a:buChar char="•"/>
              <a:defRPr/>
            </a:pPr>
            <a:r>
              <a:rPr lang="en-US" sz="1050" dirty="0" smtClean="0">
                <a:latin typeface="Arial" pitchFamily="34" charset="0"/>
                <a:ea typeface="ＭＳ Ｐゴシック" charset="-128"/>
              </a:rPr>
              <a:t>This is now incorporated into training and educational curricula at both undergraduate and postgraduate levels with supporting e-learning materials particularly for the latter. In this context Colleges and other relevant interest groups have been engaging for some time on how standards in the area can be defined and maintained and particularly how the medical profession can take greater ownership of this agenda.</a:t>
            </a:r>
          </a:p>
          <a:p>
            <a:pPr>
              <a:buFontTx/>
              <a:buChar char="•"/>
              <a:defRPr/>
            </a:pPr>
            <a:r>
              <a:rPr lang="en-US" sz="1050" dirty="0" smtClean="0">
                <a:latin typeface="Arial" pitchFamily="34" charset="0"/>
                <a:ea typeface="ＭＳ Ｐゴシック" charset="-128"/>
              </a:rPr>
              <a:t>Working group established as result and a paper submitted to Academy Council which was endorsed</a:t>
            </a:r>
          </a:p>
          <a:p>
            <a:pPr>
              <a:defRPr/>
            </a:pPr>
            <a:r>
              <a:rPr lang="en-GB" sz="1050" dirty="0" smtClean="0">
                <a:latin typeface="Arial" pitchFamily="34" charset="0"/>
                <a:ea typeface="ＭＳ Ｐゴシック" charset="-128"/>
              </a:rPr>
              <a:t>.</a:t>
            </a:r>
            <a:endParaRPr lang="en-US" sz="1050" dirty="0" smtClean="0">
              <a:latin typeface="Arial" pitchFamily="34" charset="0"/>
              <a:ea typeface="ＭＳ Ｐゴシック" charset="-128"/>
            </a:endParaRPr>
          </a:p>
          <a:p>
            <a:pPr>
              <a:buFontTx/>
              <a:buChar char="•"/>
              <a:defRPr/>
            </a:pPr>
            <a:endParaRPr lang="en-GB" sz="1050" dirty="0" smtClean="0">
              <a:latin typeface="Arial" pitchFamily="34" charset="0"/>
              <a:ea typeface="ＭＳ Ｐゴシック"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CEE94CA-55A3-4C8E-83AB-E78A9A11BDFA}" type="slidenum">
              <a:rPr lang="en-US" sz="1200" smtClean="0"/>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4</a:t>
            </a:fld>
            <a:endParaRPr lang="en-US"/>
          </a:p>
        </p:txBody>
      </p:sp>
    </p:spTree>
    <p:extLst>
      <p:ext uri="{BB962C8B-B14F-4D97-AF65-F5344CB8AC3E}">
        <p14:creationId xmlns:p14="http://schemas.microsoft.com/office/powerpoint/2010/main" val="306610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5</a:t>
            </a:fld>
            <a:endParaRPr lang="en-US"/>
          </a:p>
        </p:txBody>
      </p:sp>
    </p:spTree>
    <p:extLst>
      <p:ext uri="{BB962C8B-B14F-4D97-AF65-F5344CB8AC3E}">
        <p14:creationId xmlns:p14="http://schemas.microsoft.com/office/powerpoint/2010/main" val="30661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this a problem? Generally accepted not a good thing</a:t>
            </a:r>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7</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it a problem</a:t>
            </a:r>
            <a:r>
              <a:rPr lang="en-GB" baseline="0" dirty="0" smtClean="0"/>
              <a:t> – risk of affecting patient care</a:t>
            </a:r>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8</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it</a:t>
            </a:r>
            <a:r>
              <a:rPr lang="en-GB" baseline="0" dirty="0" smtClean="0"/>
              <a:t> a problem – PATIENT TRUST!!</a:t>
            </a:r>
          </a:p>
          <a:p>
            <a:endParaRPr lang="en-GB" baseline="0" dirty="0" smtClean="0"/>
          </a:p>
          <a:p>
            <a:r>
              <a:rPr lang="en-GB" baseline="0" dirty="0" smtClean="0"/>
              <a:t>Part of broader issue of transparency</a:t>
            </a:r>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9</a:t>
            </a:fld>
            <a:endParaRPr lang="en-US"/>
          </a:p>
        </p:txBody>
      </p:sp>
    </p:spTree>
    <p:extLst>
      <p:ext uri="{BB962C8B-B14F-4D97-AF65-F5344CB8AC3E}">
        <p14:creationId xmlns:p14="http://schemas.microsoft.com/office/powerpoint/2010/main" val="198507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Might</a:t>
            </a:r>
            <a:r>
              <a:rPr lang="en-GB" baseline="0" dirty="0" smtClean="0"/>
              <a:t> wonder how you as a junior doctor has any interaction with industry and whether there is opportunity for competing interests to arise.</a:t>
            </a:r>
          </a:p>
          <a:p>
            <a:r>
              <a:rPr lang="en-GB" baseline="0" dirty="0" smtClean="0"/>
              <a:t>Give examples</a:t>
            </a:r>
          </a:p>
          <a:p>
            <a:r>
              <a:rPr lang="en-GB" baseline="0" dirty="0" smtClean="0"/>
              <a:t>Both now and consider the case in the future</a:t>
            </a:r>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10</a:t>
            </a:fld>
            <a:endParaRPr lang="en-US"/>
          </a:p>
        </p:txBody>
      </p:sp>
    </p:spTree>
    <p:extLst>
      <p:ext uri="{BB962C8B-B14F-4D97-AF65-F5344CB8AC3E}">
        <p14:creationId xmlns:p14="http://schemas.microsoft.com/office/powerpoint/2010/main" val="1985072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FAC_Powerpoint backgrounds2-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03848" y="1412776"/>
            <a:ext cx="3888432" cy="1940024"/>
          </a:xfrm>
        </p:spPr>
        <p:txBody>
          <a:bodyPr/>
          <a:lstStyle>
            <a:lvl1pPr>
              <a:defRPr sz="3600" b="0">
                <a:solidFill>
                  <a:schemeClr val="bg1"/>
                </a:solidFill>
              </a:defRPr>
            </a:lvl1pPr>
          </a:lstStyle>
          <a:p>
            <a:pPr lvl="0"/>
            <a:r>
              <a:rPr lang="en-US" noProof="0" dirty="0" smtClean="0"/>
              <a:t>Click to edit Master title</a:t>
            </a:r>
          </a:p>
        </p:txBody>
      </p:sp>
      <p:sp>
        <p:nvSpPr>
          <p:cNvPr id="4099" name="Rectangle 3"/>
          <p:cNvSpPr>
            <a:spLocks noGrp="1" noChangeArrowheads="1"/>
          </p:cNvSpPr>
          <p:nvPr>
            <p:ph type="subTitle" idx="1"/>
          </p:nvPr>
        </p:nvSpPr>
        <p:spPr>
          <a:xfrm>
            <a:off x="3203848" y="2348880"/>
            <a:ext cx="4320480" cy="1008112"/>
          </a:xfrm>
        </p:spPr>
        <p:txBody>
          <a:bodyPr/>
          <a:lstStyle>
            <a:lvl1pPr marL="0" indent="0">
              <a:lnSpc>
                <a:spcPct val="60000"/>
              </a:lnSpc>
              <a:defRPr sz="3600">
                <a:solidFill>
                  <a:srgbClr val="C1D82F"/>
                </a:solidFill>
              </a:defRPr>
            </a:lvl1pPr>
          </a:lstStyle>
          <a:p>
            <a:pPr lvl="0"/>
            <a:r>
              <a:rPr lang="en-US" noProof="0" dirty="0" smtClean="0"/>
              <a:t>Click to edit Master subtitle</a:t>
            </a:r>
          </a:p>
        </p:txBody>
      </p:sp>
      <p:sp>
        <p:nvSpPr>
          <p:cNvPr id="5" name="Rectangle 4"/>
          <p:cNvSpPr>
            <a:spLocks noGrp="1" noChangeArrowheads="1"/>
          </p:cNvSpPr>
          <p:nvPr>
            <p:ph type="dt" sz="half" idx="10"/>
          </p:nvPr>
        </p:nvSpPr>
        <p:spPr>
          <a:xfrm>
            <a:off x="3203575" y="3933825"/>
            <a:ext cx="3097213" cy="431800"/>
          </a:xfrm>
        </p:spPr>
        <p:txBody>
          <a:bodyPr/>
          <a:lstStyle>
            <a:lvl1pPr>
              <a:lnSpc>
                <a:spcPct val="90000"/>
              </a:lnSpc>
              <a:defRPr sz="1400">
                <a:solidFill>
                  <a:srgbClr val="FCFCFC"/>
                </a:solidFill>
              </a:defRPr>
            </a:lvl1pPr>
          </a:lstStyle>
          <a:p>
            <a:pPr>
              <a:defRPr/>
            </a:pPr>
            <a:r>
              <a:rPr lang="en-US"/>
              <a:t>Date (edit on Title Master)</a:t>
            </a:r>
          </a:p>
        </p:txBody>
      </p:sp>
      <p:sp>
        <p:nvSpPr>
          <p:cNvPr id="6" name="Footer Placeholder 5"/>
          <p:cNvSpPr>
            <a:spLocks noGrp="1" noChangeArrowheads="1"/>
          </p:cNvSpPr>
          <p:nvPr>
            <p:ph type="ftr" sz="quarter" idx="11"/>
          </p:nvPr>
        </p:nvSpPr>
        <p:spPr bwMode="auto">
          <a:xfrm>
            <a:off x="3203575" y="3357563"/>
            <a:ext cx="3024188" cy="576262"/>
          </a:xfrm>
          <a:prstGeom prst="rect">
            <a:avLst/>
          </a:prstGeom>
          <a:extLst/>
        </p:spPr>
        <p:txBody>
          <a:bodyPr vert="horz" wrap="square" lIns="91440" tIns="45720" rIns="91440" bIns="45720" numCol="1" anchor="t" anchorCtr="0" compatLnSpc="1">
            <a:prstTxWarp prst="textNoShape">
              <a:avLst/>
            </a:prstTxWarp>
          </a:bodyPr>
          <a:lstStyle>
            <a:lvl1pPr>
              <a:lnSpc>
                <a:spcPct val="90000"/>
              </a:lnSpc>
              <a:defRPr sz="1400" b="1">
                <a:solidFill>
                  <a:srgbClr val="F8F8F8"/>
                </a:solidFill>
                <a:latin typeface="Calibri" pitchFamily="34" charset="0"/>
                <a:ea typeface="ＭＳ Ｐゴシック" charset="-128"/>
              </a:defRPr>
            </a:lvl1pPr>
          </a:lstStyle>
          <a:p>
            <a:pPr>
              <a:defRPr/>
            </a:pPr>
            <a:r>
              <a:rPr lang="en-US"/>
              <a:t>Author (edit on Title Master</a:t>
            </a:r>
            <a:r>
              <a:rPr lang="en-US">
                <a:solidFill>
                  <a:srgbClr val="FCFCFC"/>
                </a:solidFill>
              </a:rPr>
              <a:t>)</a:t>
            </a:r>
            <a:endParaRPr lang="en-US">
              <a:solidFill>
                <a:schemeClr val="bg1"/>
              </a:solidFill>
            </a:endParaRPr>
          </a:p>
          <a:p>
            <a:pPr>
              <a:defRPr/>
            </a:pPr>
            <a:r>
              <a:rPr lang="en-US"/>
              <a:t>Author</a:t>
            </a:r>
            <a:r>
              <a:rPr lang="ja-JP" altLang="en-US"/>
              <a:t>’</a:t>
            </a:r>
            <a:r>
              <a:rPr lang="en-US" altLang="ja-JP"/>
              <a:t>s title/origin</a:t>
            </a:r>
            <a:endParaRPr lang="en-US"/>
          </a:p>
        </p:txBody>
      </p:sp>
      <p:pic>
        <p:nvPicPr>
          <p:cNvPr id="7" name="Picture 2"/>
          <p:cNvPicPr>
            <a:picLocks noChangeAspect="1" noChangeArrowheads="1"/>
          </p:cNvPicPr>
          <p:nvPr userDrawn="1"/>
        </p:nvPicPr>
        <p:blipFill>
          <a:blip r:embed="rId3"/>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321671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66DE5DE-B91E-4DA3-A29C-7701DB411FC5}" type="slidenum">
              <a:rPr lang="en-US"/>
              <a:pPr>
                <a:defRPr/>
              </a:pPr>
              <a:t>‹#›</a:t>
            </a:fld>
            <a:endParaRPr lang="en-US"/>
          </a:p>
        </p:txBody>
      </p:sp>
      <p:pic>
        <p:nvPicPr>
          <p:cNvPr id="7"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5875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81B5208-B40D-4EAA-9E8F-911094796679}" type="slidenum">
              <a:rPr lang="en-US"/>
              <a:pPr>
                <a:defRPr/>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61373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1905000" cy="4953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609600"/>
            <a:ext cx="5562600" cy="4953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2AEFD6F-53EC-4A13-8819-8AB3401F4723}" type="slidenum">
              <a:rPr lang="en-US"/>
              <a:pPr>
                <a:defRPr/>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425805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1B0F27F-18BB-4799-8380-5CFF1E9C2388}" type="slidenum">
              <a:rPr lang="en-US"/>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84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40314D39-BD0F-4321-A4AB-B94C3D723D2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710162D-55CD-43F1-87E7-3EE870631683}" type="slidenum">
              <a:rPr lang="en-US"/>
              <a:pPr>
                <a:defRPr/>
              </a:pPr>
              <a:t>‹#›</a:t>
            </a:fld>
            <a:endParaRPr lang="en-US"/>
          </a:p>
        </p:txBody>
      </p:sp>
    </p:spTree>
    <p:extLst>
      <p:ext uri="{BB962C8B-B14F-4D97-AF65-F5344CB8AC3E}">
        <p14:creationId xmlns:p14="http://schemas.microsoft.com/office/powerpoint/2010/main" val="9524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5240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9600" y="15240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9A4CA2-8DC8-4146-8F94-DF554443F426}" type="slidenum">
              <a:rPr lang="en-US"/>
              <a:pPr>
                <a:defRPr/>
              </a:pPr>
              <a:t>‹#›</a:t>
            </a:fld>
            <a:endParaRPr lang="en-US"/>
          </a:p>
        </p:txBody>
      </p:sp>
    </p:spTree>
    <p:extLst>
      <p:ext uri="{BB962C8B-B14F-4D97-AF65-F5344CB8AC3E}">
        <p14:creationId xmlns:p14="http://schemas.microsoft.com/office/powerpoint/2010/main" val="12497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4858A75-F176-445E-82C4-66EEBF416835}" type="slidenum">
              <a:rPr lang="en-US"/>
              <a:pPr>
                <a:defRPr/>
              </a:pPr>
              <a:t>‹#›</a:t>
            </a:fld>
            <a:endParaRPr lang="en-US"/>
          </a:p>
        </p:txBody>
      </p:sp>
    </p:spTree>
    <p:extLst>
      <p:ext uri="{BB962C8B-B14F-4D97-AF65-F5344CB8AC3E}">
        <p14:creationId xmlns:p14="http://schemas.microsoft.com/office/powerpoint/2010/main" val="353522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B4CDA5F-3114-43B5-91F2-E43C657D22DC}" type="slidenum">
              <a:rPr lang="en-US"/>
              <a:pPr>
                <a:defRPr/>
              </a:pPr>
              <a:t>‹#›</a:t>
            </a:fld>
            <a:endParaRPr lang="en-US"/>
          </a:p>
        </p:txBody>
      </p:sp>
      <p:pic>
        <p:nvPicPr>
          <p:cNvPr id="5"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5840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BA053E7-784C-4B98-96EB-3FC8550D5963}" type="slidenum">
              <a:rPr lang="en-US"/>
              <a:pPr>
                <a:defRPr/>
              </a:pPr>
              <a:t>‹#›</a:t>
            </a:fld>
            <a:endParaRPr lang="en-US"/>
          </a:p>
        </p:txBody>
      </p:sp>
      <p:pic>
        <p:nvPicPr>
          <p:cNvPr id="1026"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39161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213EB60-80ED-4F8A-B04E-2E103C71D6D6}" type="slidenum">
              <a:rPr lang="en-US"/>
              <a:pPr>
                <a:defRPr/>
              </a:pPr>
              <a:t>‹#›</a:t>
            </a:fld>
            <a:endParaRPr lang="en-US"/>
          </a:p>
        </p:txBody>
      </p:sp>
      <p:pic>
        <p:nvPicPr>
          <p:cNvPr id="7" name="Picture 2"/>
          <p:cNvPicPr>
            <a:picLocks noChangeAspect="1" noChangeArrowheads="1"/>
          </p:cNvPicPr>
          <p:nvPr userDrawn="1"/>
        </p:nvPicPr>
        <p:blipFill>
          <a:blip r:embed="rId2"/>
          <a:srcRect/>
          <a:stretch>
            <a:fillRect/>
          </a:stretch>
        </p:blipFill>
        <p:spPr bwMode="auto">
          <a:xfrm>
            <a:off x="6732240" y="5877272"/>
            <a:ext cx="2202756" cy="728637"/>
          </a:xfrm>
          <a:prstGeom prst="rect">
            <a:avLst/>
          </a:prstGeom>
          <a:noFill/>
          <a:ln w="9525">
            <a:noFill/>
            <a:miter lim="800000"/>
            <a:headEnd/>
            <a:tailEnd/>
          </a:ln>
        </p:spPr>
      </p:pic>
    </p:spTree>
    <p:extLst>
      <p:ext uri="{BB962C8B-B14F-4D97-AF65-F5344CB8AC3E}">
        <p14:creationId xmlns:p14="http://schemas.microsoft.com/office/powerpoint/2010/main" val="157532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FAC_Powerpoint backgrounds2-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609600"/>
            <a:ext cx="7543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00113" y="1524000"/>
            <a:ext cx="69484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914400" y="5410200"/>
            <a:ext cx="1676400" cy="3810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8DC63F"/>
                </a:solidFill>
                <a:latin typeface="+mn-lt"/>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858000" y="53340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8DC63F"/>
                </a:solidFill>
                <a:latin typeface="Calibri" pitchFamily="34" charset="0"/>
                <a:ea typeface="ＭＳ Ｐゴシック" charset="-128"/>
              </a:defRPr>
            </a:lvl1pPr>
          </a:lstStyle>
          <a:p>
            <a:pPr>
              <a:defRPr/>
            </a:pPr>
            <a:fld id="{40314D39-BD0F-4321-A4AB-B94C3D723D2E}" type="slidenum">
              <a:rPr lang="en-US"/>
              <a:pPr>
                <a:defRPr/>
              </a:pPr>
              <a:t>‹#›</a:t>
            </a:fld>
            <a:endParaRPr lang="en-US"/>
          </a:p>
        </p:txBody>
      </p:sp>
      <p:pic>
        <p:nvPicPr>
          <p:cNvPr id="7" name="Picture 2"/>
          <p:cNvPicPr>
            <a:picLocks noChangeAspect="1" noChangeArrowheads="1"/>
          </p:cNvPicPr>
          <p:nvPr userDrawn="1"/>
        </p:nvPicPr>
        <p:blipFill>
          <a:blip r:embed="rId15"/>
          <a:srcRect/>
          <a:stretch>
            <a:fillRect/>
          </a:stretch>
        </p:blipFill>
        <p:spPr bwMode="auto">
          <a:xfrm>
            <a:off x="6732240" y="5877272"/>
            <a:ext cx="2202756" cy="7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5" r:id="rId1"/>
    <p:sldLayoutId id="2147484045" r:id="rId2"/>
    <p:sldLayoutId id="2147484056"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txStyles>
    <p:titleStyle>
      <a:lvl1pPr algn="l" rtl="0" eaLnBrk="0" fontAlgn="base" hangingPunct="0">
        <a:lnSpc>
          <a:spcPct val="80000"/>
        </a:lnSpc>
        <a:spcBef>
          <a:spcPct val="0"/>
        </a:spcBef>
        <a:spcAft>
          <a:spcPct val="0"/>
        </a:spcAft>
        <a:defRPr sz="3600" b="1">
          <a:solidFill>
            <a:srgbClr val="8DC63F"/>
          </a:solidFill>
          <a:latin typeface="+mj-lt"/>
          <a:ea typeface="+mj-ea"/>
          <a:cs typeface="+mj-cs"/>
        </a:defRPr>
      </a:lvl1pPr>
      <a:lvl2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2pPr>
      <a:lvl3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3pPr>
      <a:lvl4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4pPr>
      <a:lvl5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5pPr>
      <a:lvl6pPr marL="4572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6pPr>
      <a:lvl7pPr marL="9144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7pPr>
      <a:lvl8pPr marL="13716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8pPr>
      <a:lvl9pPr marL="18288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9pPr>
    </p:titleStyle>
    <p:bodyStyle>
      <a:lvl1pPr marL="342900" indent="-342900" algn="l" rtl="0" eaLnBrk="0" fontAlgn="base" hangingPunct="0">
        <a:lnSpc>
          <a:spcPct val="80000"/>
        </a:lnSpc>
        <a:spcBef>
          <a:spcPct val="20000"/>
        </a:spcBef>
        <a:spcAft>
          <a:spcPct val="0"/>
        </a:spcAft>
        <a:defRPr sz="3200">
          <a:solidFill>
            <a:srgbClr val="005953"/>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groups/agents4c"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type="subTitle" idx="1"/>
          </p:nvPr>
        </p:nvSpPr>
        <p:spPr>
          <a:xfrm>
            <a:off x="107504" y="116633"/>
            <a:ext cx="8784976" cy="1296144"/>
          </a:xfrm>
        </p:spPr>
        <p:txBody>
          <a:bodyPr/>
          <a:lstStyle/>
          <a:p>
            <a:pPr>
              <a:lnSpc>
                <a:spcPct val="100000"/>
              </a:lnSpc>
              <a:spcBef>
                <a:spcPct val="0"/>
              </a:spcBef>
            </a:pPr>
            <a:r>
              <a:rPr lang="en-GB" sz="2400" dirty="0" smtClean="0"/>
              <a:t>Agents for Change</a:t>
            </a:r>
            <a:r>
              <a:rPr lang="en-GB" sz="2400" dirty="0"/>
              <a:t> </a:t>
            </a:r>
            <a:r>
              <a:rPr lang="en-GB" sz="2400" dirty="0" smtClean="0"/>
              <a:t> 	</a:t>
            </a:r>
            <a:r>
              <a:rPr lang="en-GB" sz="1800" dirty="0" smtClean="0"/>
              <a:t>in partnership with 	</a:t>
            </a:r>
            <a:endParaRPr lang="en-GB" sz="3200" dirty="0"/>
          </a:p>
          <a:p>
            <a:pPr>
              <a:lnSpc>
                <a:spcPct val="100000"/>
              </a:lnSpc>
              <a:spcBef>
                <a:spcPct val="0"/>
              </a:spcBef>
            </a:pPr>
            <a:r>
              <a:rPr lang="en-GB" sz="3200" dirty="0" smtClean="0"/>
              <a:t> </a:t>
            </a:r>
          </a:p>
          <a:p>
            <a:pPr>
              <a:lnSpc>
                <a:spcPct val="100000"/>
              </a:lnSpc>
              <a:spcBef>
                <a:spcPct val="0"/>
              </a:spcBef>
            </a:pPr>
            <a:endParaRPr lang="en-GB" sz="3000" dirty="0" smtClean="0"/>
          </a:p>
        </p:txBody>
      </p:sp>
      <p:sp>
        <p:nvSpPr>
          <p:cNvPr id="6" name="Content Placeholder 2"/>
          <p:cNvSpPr txBox="1">
            <a:spLocks/>
          </p:cNvSpPr>
          <p:nvPr/>
        </p:nvSpPr>
        <p:spPr bwMode="auto">
          <a:xfrm>
            <a:off x="2195736" y="1412776"/>
            <a:ext cx="5256584" cy="273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60000"/>
              </a:lnSpc>
              <a:spcBef>
                <a:spcPct val="20000"/>
              </a:spcBef>
              <a:spcAft>
                <a:spcPct val="0"/>
              </a:spcAft>
              <a:defRPr sz="3600">
                <a:solidFill>
                  <a:srgbClr val="C1D82F"/>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lgn="ctr">
              <a:lnSpc>
                <a:spcPct val="100000"/>
              </a:lnSpc>
              <a:spcBef>
                <a:spcPct val="0"/>
              </a:spcBef>
            </a:pPr>
            <a:endParaRPr lang="en-GB" sz="2800" dirty="0" smtClean="0"/>
          </a:p>
          <a:p>
            <a:pPr algn="ctr">
              <a:lnSpc>
                <a:spcPct val="100000"/>
              </a:lnSpc>
              <a:spcBef>
                <a:spcPct val="0"/>
              </a:spcBef>
            </a:pPr>
            <a:r>
              <a:rPr lang="en-GB" sz="2800" b="1" kern="1200" dirty="0" smtClean="0">
                <a:ea typeface="ＭＳ Ｐゴシック" charset="0"/>
                <a:cs typeface="ＭＳ Ｐゴシック" charset="0"/>
              </a:rPr>
              <a:t>What junior doctors need to know about interactions with industry, transparency, and competing interests </a:t>
            </a:r>
            <a:endParaRPr lang="en-GB" sz="2800" kern="1200" dirty="0" smtClean="0">
              <a:ea typeface="ＭＳ Ｐゴシック" charset="0"/>
              <a:cs typeface="ＭＳ Ｐゴシック" charset="0"/>
            </a:endParaRPr>
          </a:p>
          <a:p>
            <a:pPr algn="ctr">
              <a:lnSpc>
                <a:spcPct val="100000"/>
              </a:lnSpc>
              <a:spcBef>
                <a:spcPct val="0"/>
              </a:spcBef>
            </a:pPr>
            <a:endParaRPr lang="en-GB" sz="3200" dirty="0" smtClean="0"/>
          </a:p>
          <a:p>
            <a:pPr>
              <a:lnSpc>
                <a:spcPct val="100000"/>
              </a:lnSpc>
              <a:spcBef>
                <a:spcPct val="0"/>
              </a:spcBef>
            </a:pPr>
            <a:endParaRPr lang="en-GB" sz="3000" dirty="0" smtClean="0"/>
          </a:p>
        </p:txBody>
      </p:sp>
      <p:sp>
        <p:nvSpPr>
          <p:cNvPr id="7" name="Content Placeholder 2"/>
          <p:cNvSpPr txBox="1">
            <a:spLocks/>
          </p:cNvSpPr>
          <p:nvPr/>
        </p:nvSpPr>
        <p:spPr bwMode="auto">
          <a:xfrm>
            <a:off x="2915815" y="260648"/>
            <a:ext cx="6221423" cy="273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60000"/>
              </a:lnSpc>
              <a:spcBef>
                <a:spcPct val="20000"/>
              </a:spcBef>
              <a:spcAft>
                <a:spcPct val="0"/>
              </a:spcAft>
              <a:defRPr sz="3600">
                <a:solidFill>
                  <a:srgbClr val="C1D82F"/>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lgn="r">
              <a:lnSpc>
                <a:spcPct val="100000"/>
              </a:lnSpc>
              <a:spcBef>
                <a:spcPct val="0"/>
              </a:spcBef>
            </a:pPr>
            <a:r>
              <a:rPr lang="en-GB" sz="1800" dirty="0" smtClean="0"/>
              <a:t>	</a:t>
            </a:r>
            <a:r>
              <a:rPr lang="en-GB" sz="2400" dirty="0" smtClean="0"/>
              <a:t>Faculty of Medical Leadership </a:t>
            </a:r>
          </a:p>
          <a:p>
            <a:pPr algn="r">
              <a:lnSpc>
                <a:spcPct val="100000"/>
              </a:lnSpc>
              <a:spcBef>
                <a:spcPct val="0"/>
              </a:spcBef>
            </a:pPr>
            <a:r>
              <a:rPr lang="en-GB" sz="2400" dirty="0" smtClean="0"/>
              <a:t>and Management (FMLM)</a:t>
            </a:r>
          </a:p>
          <a:p>
            <a:pPr>
              <a:lnSpc>
                <a:spcPct val="100000"/>
              </a:lnSpc>
              <a:spcBef>
                <a:spcPct val="0"/>
              </a:spcBef>
            </a:pPr>
            <a:endParaRPr lang="en-GB" sz="3200" dirty="0" smtClean="0"/>
          </a:p>
          <a:p>
            <a:pPr>
              <a:lnSpc>
                <a:spcPct val="100000"/>
              </a:lnSpc>
              <a:spcBef>
                <a:spcPct val="0"/>
              </a:spcBef>
            </a:pPr>
            <a:r>
              <a:rPr lang="en-GB" sz="3200" dirty="0" smtClean="0"/>
              <a:t> </a:t>
            </a:r>
          </a:p>
          <a:p>
            <a:pPr>
              <a:lnSpc>
                <a:spcPct val="100000"/>
              </a:lnSpc>
              <a:spcBef>
                <a:spcPct val="0"/>
              </a:spcBef>
            </a:pPr>
            <a:endParaRPr lang="en-GB" sz="3200" dirty="0" smtClean="0"/>
          </a:p>
          <a:p>
            <a:pPr>
              <a:lnSpc>
                <a:spcPct val="100000"/>
              </a:lnSpc>
              <a:spcBef>
                <a:spcPct val="0"/>
              </a:spcBef>
            </a:pPr>
            <a:endParaRPr lang="en-GB" sz="3000" dirty="0" smtClean="0"/>
          </a:p>
        </p:txBody>
      </p:sp>
      <p:sp>
        <p:nvSpPr>
          <p:cNvPr id="3" name="TextBox 2"/>
          <p:cNvSpPr txBox="1"/>
          <p:nvPr/>
        </p:nvSpPr>
        <p:spPr>
          <a:xfrm>
            <a:off x="467544" y="4221088"/>
            <a:ext cx="8352928" cy="1200328"/>
          </a:xfrm>
          <a:prstGeom prst="rect">
            <a:avLst/>
          </a:prstGeom>
          <a:noFill/>
        </p:spPr>
        <p:txBody>
          <a:bodyPr wrap="square" rtlCol="0">
            <a:spAutoFit/>
          </a:bodyPr>
          <a:lstStyle/>
          <a:p>
            <a:r>
              <a:rPr lang="en-GB" dirty="0" smtClean="0">
                <a:solidFill>
                  <a:schemeClr val="bg1"/>
                </a:solidFill>
                <a:latin typeface="+mn-lt"/>
              </a:rPr>
              <a:t>Dr</a:t>
            </a:r>
            <a:r>
              <a:rPr lang="en-GB" dirty="0">
                <a:solidFill>
                  <a:schemeClr val="bg1"/>
                </a:solidFill>
                <a:latin typeface="+mn-lt"/>
              </a:rPr>
              <a:t> </a:t>
            </a:r>
            <a:r>
              <a:rPr lang="en-GB" dirty="0" smtClean="0">
                <a:solidFill>
                  <a:schemeClr val="bg1"/>
                </a:solidFill>
                <a:latin typeface="+mn-lt"/>
              </a:rPr>
              <a:t>Emma Parish, Dr Abigail Moore &amp; Dr Kate Adlington</a:t>
            </a:r>
            <a:endParaRPr lang="en-GB" dirty="0">
              <a:solidFill>
                <a:schemeClr val="bg1"/>
              </a:solidFill>
              <a:latin typeface="+mn-lt"/>
            </a:endParaRPr>
          </a:p>
          <a:p>
            <a:r>
              <a:rPr lang="en-GB" dirty="0" smtClean="0">
                <a:solidFill>
                  <a:schemeClr val="bg1"/>
                </a:solidFill>
                <a:latin typeface="+mn-lt"/>
              </a:rPr>
              <a:t>National Medical Director’s Clinical Fellows</a:t>
            </a:r>
          </a:p>
          <a:p>
            <a:r>
              <a:rPr lang="en-GB" dirty="0" smtClean="0">
                <a:solidFill>
                  <a:schemeClr val="bg1"/>
                </a:solidFill>
                <a:latin typeface="+mn-lt"/>
              </a:rPr>
              <a:t>Tuesday 21</a:t>
            </a:r>
            <a:r>
              <a:rPr lang="en-GB" baseline="30000" dirty="0" smtClean="0">
                <a:solidFill>
                  <a:schemeClr val="bg1"/>
                </a:solidFill>
                <a:latin typeface="+mn-lt"/>
              </a:rPr>
              <a:t>st</a:t>
            </a:r>
            <a:r>
              <a:rPr lang="en-GB" dirty="0" smtClean="0">
                <a:solidFill>
                  <a:schemeClr val="bg1"/>
                </a:solidFill>
                <a:latin typeface="+mn-lt"/>
              </a:rPr>
              <a:t> July 2015</a:t>
            </a:r>
            <a:endParaRPr lang="en-GB"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609600"/>
            <a:ext cx="7543800" cy="838200"/>
          </a:xfrm>
        </p:spPr>
        <p:txBody>
          <a:bodyPr/>
          <a:lstStyle/>
          <a:p>
            <a:r>
              <a:rPr lang="en-GB" dirty="0" smtClean="0"/>
              <a:t>Industry and junior doctors</a:t>
            </a:r>
          </a:p>
        </p:txBody>
      </p:sp>
      <p:sp>
        <p:nvSpPr>
          <p:cNvPr id="5" name="Content Placeholder 2"/>
          <p:cNvSpPr>
            <a:spLocks noGrp="1"/>
          </p:cNvSpPr>
          <p:nvPr>
            <p:ph idx="1"/>
          </p:nvPr>
        </p:nvSpPr>
        <p:spPr>
          <a:xfrm>
            <a:off x="1331640" y="1556792"/>
            <a:ext cx="7560319" cy="4038600"/>
          </a:xfrm>
        </p:spPr>
        <p:txBody>
          <a:bodyPr/>
          <a:lstStyle/>
          <a:p>
            <a:pPr>
              <a:lnSpc>
                <a:spcPct val="140000"/>
              </a:lnSpc>
              <a:buFont typeface="Arial"/>
              <a:buChar char="•"/>
            </a:pPr>
            <a:r>
              <a:rPr lang="en-GB" sz="2000" dirty="0" smtClean="0"/>
              <a:t>Education and training</a:t>
            </a:r>
          </a:p>
          <a:p>
            <a:pPr>
              <a:lnSpc>
                <a:spcPct val="140000"/>
              </a:lnSpc>
              <a:buFont typeface="Arial"/>
              <a:buChar char="•"/>
            </a:pPr>
            <a:r>
              <a:rPr lang="en-GB" sz="2000" dirty="0" smtClean="0"/>
              <a:t>Research and academia</a:t>
            </a:r>
          </a:p>
          <a:p>
            <a:pPr>
              <a:lnSpc>
                <a:spcPct val="140000"/>
              </a:lnSpc>
              <a:buFont typeface="Arial"/>
              <a:buChar char="•"/>
            </a:pPr>
            <a:r>
              <a:rPr lang="en-GB" sz="2000" dirty="0" smtClean="0"/>
              <a:t>Journals and publications</a:t>
            </a:r>
          </a:p>
          <a:p>
            <a:pPr>
              <a:lnSpc>
                <a:spcPct val="140000"/>
              </a:lnSpc>
              <a:buFont typeface="Arial"/>
              <a:buChar char="•"/>
            </a:pPr>
            <a:r>
              <a:rPr lang="en-GB" sz="2000" dirty="0" smtClean="0"/>
              <a:t>Gifts and inducements</a:t>
            </a:r>
          </a:p>
          <a:p>
            <a:pPr>
              <a:lnSpc>
                <a:spcPct val="140000"/>
              </a:lnSpc>
              <a:buFont typeface="Arial"/>
              <a:buChar char="•"/>
            </a:pPr>
            <a:r>
              <a:rPr lang="en-GB" sz="2000" dirty="0" smtClean="0"/>
              <a:t>Healthcare-led incentives</a:t>
            </a:r>
          </a:p>
          <a:p>
            <a:pPr>
              <a:lnSpc>
                <a:spcPct val="140000"/>
              </a:lnSpc>
              <a:buFont typeface="Arial"/>
              <a:buChar char="•"/>
            </a:pPr>
            <a:r>
              <a:rPr lang="en-GB" sz="2000" dirty="0" smtClean="0"/>
              <a:t>Commissioning </a:t>
            </a:r>
          </a:p>
          <a:p>
            <a:pPr>
              <a:lnSpc>
                <a:spcPct val="140000"/>
              </a:lnSpc>
              <a:buFont typeface="Arial"/>
              <a:buChar char="•"/>
            </a:pPr>
            <a:r>
              <a:rPr lang="en-GB" sz="2000" dirty="0" smtClean="0"/>
              <a:t>Financial interests in companies</a:t>
            </a:r>
          </a:p>
          <a:p>
            <a:pPr>
              <a:lnSpc>
                <a:spcPct val="140000"/>
              </a:lnSpc>
              <a:buFont typeface="Arial"/>
              <a:buChar char="•"/>
            </a:pPr>
            <a:r>
              <a:rPr lang="en-GB" sz="2000" dirty="0" smtClean="0"/>
              <a:t>Advisory- consultancy services</a:t>
            </a:r>
            <a:endParaRPr lang="en-GB" sz="2400" dirty="0"/>
          </a:p>
        </p:txBody>
      </p:sp>
      <p:sp>
        <p:nvSpPr>
          <p:cNvPr id="6" name="Content Placeholder 2"/>
          <p:cNvSpPr txBox="1">
            <a:spLocks/>
          </p:cNvSpPr>
          <p:nvPr/>
        </p:nvSpPr>
        <p:spPr bwMode="auto">
          <a:xfrm>
            <a:off x="5940152" y="1628800"/>
            <a:ext cx="2664295" cy="3744416"/>
          </a:xfrm>
          <a:prstGeom prst="downArrow">
            <a:avLst/>
          </a:prstGeom>
          <a:solidFill>
            <a:srgbClr val="C1D82F"/>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defRPr sz="3200">
                <a:solidFill>
                  <a:srgbClr val="005953"/>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a:lnSpc>
                <a:spcPct val="140000"/>
              </a:lnSpc>
            </a:pPr>
            <a:r>
              <a:rPr lang="en-GB" sz="2400" b="1" dirty="0" smtClean="0"/>
              <a:t>NOW</a:t>
            </a:r>
          </a:p>
          <a:p>
            <a:pPr marL="0" indent="0">
              <a:lnSpc>
                <a:spcPct val="140000"/>
              </a:lnSpc>
            </a:pPr>
            <a:endParaRPr lang="en-GB" sz="2400" b="1" dirty="0"/>
          </a:p>
          <a:p>
            <a:pPr marL="0" indent="0">
              <a:lnSpc>
                <a:spcPct val="140000"/>
              </a:lnSpc>
            </a:pPr>
            <a:endParaRPr lang="en-GB" sz="2400" b="1" dirty="0" smtClean="0"/>
          </a:p>
          <a:p>
            <a:pPr marL="0" indent="0">
              <a:lnSpc>
                <a:spcPct val="140000"/>
              </a:lnSpc>
            </a:pPr>
            <a:endParaRPr lang="en-GB" sz="2400" b="1" dirty="0" smtClean="0"/>
          </a:p>
          <a:p>
            <a:pPr marL="0" indent="0" algn="ctr">
              <a:lnSpc>
                <a:spcPct val="140000"/>
              </a:lnSpc>
            </a:pPr>
            <a:r>
              <a:rPr lang="en-GB" sz="2400" b="1" dirty="0" smtClean="0"/>
              <a:t>FUTURE</a:t>
            </a:r>
          </a:p>
          <a:p>
            <a:pPr marL="0" indent="0">
              <a:lnSpc>
                <a:spcPct val="140000"/>
              </a:lnSpc>
            </a:pPr>
            <a:endParaRPr lang="en-GB" sz="2400" b="1" dirty="0"/>
          </a:p>
        </p:txBody>
      </p:sp>
    </p:spTree>
    <p:extLst>
      <p:ext uri="{BB962C8B-B14F-4D97-AF65-F5344CB8AC3E}">
        <p14:creationId xmlns:p14="http://schemas.microsoft.com/office/powerpoint/2010/main" val="9757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476672"/>
            <a:ext cx="7543800" cy="838200"/>
          </a:xfrm>
        </p:spPr>
        <p:txBody>
          <a:bodyPr/>
          <a:lstStyle/>
          <a:p>
            <a:pPr>
              <a:lnSpc>
                <a:spcPct val="100000"/>
              </a:lnSpc>
            </a:pPr>
            <a:r>
              <a:rPr lang="en-GB" dirty="0" smtClean="0"/>
              <a:t>Interaction with industry: </a:t>
            </a:r>
            <a:br>
              <a:rPr lang="en-GB" dirty="0" smtClean="0"/>
            </a:br>
            <a:r>
              <a:rPr lang="en-GB" dirty="0" smtClean="0"/>
              <a:t>Questions to consider</a:t>
            </a:r>
          </a:p>
        </p:txBody>
      </p:sp>
      <p:sp>
        <p:nvSpPr>
          <p:cNvPr id="8" name="Content Placeholder 2"/>
          <p:cNvSpPr>
            <a:spLocks noGrp="1"/>
          </p:cNvSpPr>
          <p:nvPr>
            <p:ph idx="1"/>
          </p:nvPr>
        </p:nvSpPr>
        <p:spPr>
          <a:xfrm>
            <a:off x="827584" y="1628800"/>
            <a:ext cx="8064896" cy="4038600"/>
          </a:xfrm>
        </p:spPr>
        <p:txBody>
          <a:bodyPr/>
          <a:lstStyle/>
          <a:p>
            <a:pPr lvl="0">
              <a:lnSpc>
                <a:spcPct val="110000"/>
              </a:lnSpc>
              <a:buFont typeface="Arial"/>
              <a:buChar char="•"/>
            </a:pPr>
            <a:endParaRPr lang="en-GB" sz="2000" dirty="0" smtClean="0"/>
          </a:p>
          <a:p>
            <a:pPr lvl="0">
              <a:lnSpc>
                <a:spcPct val="110000"/>
              </a:lnSpc>
              <a:buFont typeface="Arial"/>
              <a:buChar char="•"/>
            </a:pPr>
            <a:r>
              <a:rPr lang="en-GB" sz="2000" dirty="0" smtClean="0"/>
              <a:t>Is patient care affected?</a:t>
            </a:r>
          </a:p>
          <a:p>
            <a:pPr lvl="0">
              <a:lnSpc>
                <a:spcPct val="110000"/>
              </a:lnSpc>
              <a:buFont typeface="Arial"/>
              <a:buChar char="•"/>
            </a:pPr>
            <a:r>
              <a:rPr lang="en-GB" sz="2000" dirty="0" smtClean="0"/>
              <a:t>Could patient care be perceived to be affected?</a:t>
            </a:r>
          </a:p>
          <a:p>
            <a:pPr lvl="0">
              <a:lnSpc>
                <a:spcPct val="110000"/>
              </a:lnSpc>
              <a:buFont typeface="Arial"/>
              <a:buChar char="•"/>
            </a:pPr>
            <a:r>
              <a:rPr lang="en-GB" sz="2000" dirty="0" smtClean="0"/>
              <a:t>Could this impact the perceived independence of my opinion /  research?</a:t>
            </a:r>
          </a:p>
          <a:p>
            <a:pPr lvl="0">
              <a:lnSpc>
                <a:spcPct val="110000"/>
              </a:lnSpc>
              <a:buFont typeface="Arial"/>
              <a:buChar char="•"/>
            </a:pPr>
            <a:r>
              <a:rPr lang="en-GB" sz="2000" dirty="0" smtClean="0"/>
              <a:t>Could I defend this interaction?</a:t>
            </a:r>
          </a:p>
          <a:p>
            <a:pPr lvl="0">
              <a:lnSpc>
                <a:spcPct val="110000"/>
              </a:lnSpc>
              <a:buFont typeface="Arial"/>
              <a:buChar char="•"/>
            </a:pPr>
            <a:r>
              <a:rPr lang="en-GB" sz="2000" dirty="0" smtClean="0"/>
              <a:t>How might this impact me in 5/ 10/ 15 years time?</a:t>
            </a:r>
          </a:p>
        </p:txBody>
      </p:sp>
    </p:spTree>
    <p:extLst>
      <p:ext uri="{BB962C8B-B14F-4D97-AF65-F5344CB8AC3E}">
        <p14:creationId xmlns:p14="http://schemas.microsoft.com/office/powerpoint/2010/main" val="9648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332656"/>
            <a:ext cx="7543800" cy="838200"/>
          </a:xfrm>
        </p:spPr>
        <p:txBody>
          <a:bodyPr/>
          <a:lstStyle/>
          <a:p>
            <a:r>
              <a:rPr lang="en-GB" dirty="0" smtClean="0"/>
              <a:t>Where to declare?</a:t>
            </a:r>
          </a:p>
        </p:txBody>
      </p:sp>
      <p:sp>
        <p:nvSpPr>
          <p:cNvPr id="4" name="Content Placeholder 2"/>
          <p:cNvSpPr>
            <a:spLocks noGrp="1"/>
          </p:cNvSpPr>
          <p:nvPr>
            <p:ph idx="1"/>
          </p:nvPr>
        </p:nvSpPr>
        <p:spPr>
          <a:xfrm>
            <a:off x="971600" y="3789040"/>
            <a:ext cx="7560319" cy="4038600"/>
          </a:xfrm>
        </p:spPr>
        <p:txBody>
          <a:bodyPr/>
          <a:lstStyle/>
          <a:p>
            <a:pPr lvl="0">
              <a:lnSpc>
                <a:spcPct val="110000"/>
              </a:lnSpc>
              <a:buFont typeface="Arial"/>
              <a:buChar char="•"/>
            </a:pPr>
            <a:r>
              <a:rPr lang="en-GB" sz="2400" dirty="0" smtClean="0"/>
              <a:t>Clinical notes &amp; to patients!</a:t>
            </a:r>
          </a:p>
          <a:p>
            <a:pPr lvl="0">
              <a:lnSpc>
                <a:spcPct val="110000"/>
              </a:lnSpc>
              <a:buFont typeface="Arial"/>
              <a:buChar char="•"/>
            </a:pPr>
            <a:r>
              <a:rPr lang="en-GB" sz="2400" dirty="0" smtClean="0"/>
              <a:t>Trust/ CCG/ Local practice Register</a:t>
            </a:r>
          </a:p>
          <a:p>
            <a:pPr lvl="0">
              <a:lnSpc>
                <a:spcPct val="110000"/>
              </a:lnSpc>
              <a:buFont typeface="Arial"/>
              <a:buChar char="•"/>
            </a:pPr>
            <a:r>
              <a:rPr lang="en-GB" sz="2400" dirty="0" smtClean="0"/>
              <a:t>Appraisal or e-Portfolio</a:t>
            </a:r>
            <a:endParaRPr lang="en-GB" sz="2400" dirty="0"/>
          </a:p>
          <a:p>
            <a:pPr lvl="0">
              <a:lnSpc>
                <a:spcPct val="110000"/>
              </a:lnSpc>
              <a:buFont typeface="Arial"/>
              <a:buChar char="•"/>
            </a:pPr>
            <a:r>
              <a:rPr lang="en-GB" sz="2400" dirty="0" smtClean="0"/>
              <a:t>Reflective practice</a:t>
            </a:r>
            <a:endParaRPr lang="en-GB" sz="2400" dirty="0"/>
          </a:p>
        </p:txBody>
      </p:sp>
      <p:pic>
        <p:nvPicPr>
          <p:cNvPr id="2" name="Picture 1"/>
          <p:cNvPicPr>
            <a:picLocks noChangeAspect="1"/>
          </p:cNvPicPr>
          <p:nvPr/>
        </p:nvPicPr>
        <p:blipFill>
          <a:blip r:embed="rId3"/>
          <a:stretch>
            <a:fillRect/>
          </a:stretch>
        </p:blipFill>
        <p:spPr>
          <a:xfrm>
            <a:off x="467544" y="1196752"/>
            <a:ext cx="3168352" cy="222582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427984" y="1052736"/>
            <a:ext cx="4139952" cy="2305796"/>
          </a:xfrm>
          <a:prstGeom prst="rect">
            <a:avLst/>
          </a:prstGeom>
        </p:spPr>
      </p:pic>
    </p:spTree>
    <p:extLst>
      <p:ext uri="{BB962C8B-B14F-4D97-AF65-F5344CB8AC3E}">
        <p14:creationId xmlns:p14="http://schemas.microsoft.com/office/powerpoint/2010/main" val="40126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476672"/>
            <a:ext cx="7543800" cy="838200"/>
          </a:xfrm>
        </p:spPr>
        <p:txBody>
          <a:bodyPr/>
          <a:lstStyle/>
          <a:p>
            <a:r>
              <a:rPr lang="en-GB" dirty="0" smtClean="0"/>
              <a:t>Future?</a:t>
            </a:r>
          </a:p>
        </p:txBody>
      </p:sp>
      <p:sp>
        <p:nvSpPr>
          <p:cNvPr id="8" name="Content Placeholder 2"/>
          <p:cNvSpPr>
            <a:spLocks noGrp="1"/>
          </p:cNvSpPr>
          <p:nvPr>
            <p:ph idx="1"/>
          </p:nvPr>
        </p:nvSpPr>
        <p:spPr>
          <a:xfrm>
            <a:off x="683568" y="1340768"/>
            <a:ext cx="8064896" cy="4038600"/>
          </a:xfrm>
        </p:spPr>
        <p:txBody>
          <a:bodyPr/>
          <a:lstStyle/>
          <a:p>
            <a:pPr lvl="0">
              <a:lnSpc>
                <a:spcPct val="110000"/>
              </a:lnSpc>
              <a:buFont typeface="Arial"/>
              <a:buChar char="•"/>
            </a:pPr>
            <a:r>
              <a:rPr lang="en-GB" sz="2000" dirty="0" smtClean="0"/>
              <a:t>National publically accessible registers in other countries</a:t>
            </a:r>
          </a:p>
          <a:p>
            <a:pPr lvl="1">
              <a:lnSpc>
                <a:spcPct val="110000"/>
              </a:lnSpc>
              <a:buFont typeface="Arial"/>
              <a:buChar char="•"/>
            </a:pPr>
            <a:r>
              <a:rPr lang="en-GB" sz="1600" dirty="0" smtClean="0"/>
              <a:t>US sunshine act</a:t>
            </a:r>
            <a:r>
              <a:rPr lang="en-GB" sz="1600" baseline="30000" dirty="0" smtClean="0"/>
              <a:t>1</a:t>
            </a:r>
            <a:endParaRPr lang="en-GB" sz="1600" dirty="0" smtClean="0"/>
          </a:p>
          <a:p>
            <a:pPr lvl="1">
              <a:lnSpc>
                <a:spcPct val="110000"/>
              </a:lnSpc>
              <a:buFont typeface="Arial"/>
              <a:buChar char="•"/>
            </a:pPr>
            <a:r>
              <a:rPr lang="en-GB" sz="1600" dirty="0" smtClean="0"/>
              <a:t>Netherlands  Transparency Register</a:t>
            </a:r>
            <a:r>
              <a:rPr lang="en-GB" sz="1600" baseline="30000" dirty="0" smtClean="0"/>
              <a:t>2</a:t>
            </a:r>
            <a:r>
              <a:rPr lang="en-GB" sz="1600" dirty="0" smtClean="0"/>
              <a:t> </a:t>
            </a:r>
          </a:p>
          <a:p>
            <a:pPr lvl="1">
              <a:lnSpc>
                <a:spcPct val="110000"/>
              </a:lnSpc>
              <a:buNone/>
            </a:pPr>
            <a:endParaRPr lang="en-GB" sz="1600" dirty="0" smtClean="0"/>
          </a:p>
          <a:p>
            <a:pPr lvl="0">
              <a:lnSpc>
                <a:spcPct val="110000"/>
              </a:lnSpc>
              <a:buFont typeface="Arial"/>
              <a:buChar char="•"/>
            </a:pPr>
            <a:r>
              <a:rPr lang="en-GB" sz="2000" dirty="0" smtClean="0"/>
              <a:t>ABPI register in UK</a:t>
            </a:r>
            <a:r>
              <a:rPr lang="en-GB" sz="2000" baseline="30000" dirty="0" smtClean="0"/>
              <a:t>3 </a:t>
            </a:r>
            <a:r>
              <a:rPr lang="en-GB" sz="2000" dirty="0" smtClean="0"/>
              <a:t>disclosing payments to individuals clinicians</a:t>
            </a:r>
            <a:endParaRPr lang="en-GB" sz="2000" baseline="30000" dirty="0" smtClean="0"/>
          </a:p>
          <a:p>
            <a:pPr lvl="0">
              <a:lnSpc>
                <a:spcPct val="110000"/>
              </a:lnSpc>
            </a:pPr>
            <a:endParaRPr lang="en-GB" sz="2000" dirty="0" smtClean="0"/>
          </a:p>
          <a:p>
            <a:pPr lvl="0">
              <a:lnSpc>
                <a:spcPct val="110000"/>
              </a:lnSpc>
              <a:buFont typeface="Arial"/>
              <a:buChar char="•"/>
            </a:pPr>
            <a:r>
              <a:rPr lang="en-GB" sz="2000" dirty="0" smtClean="0"/>
              <a:t>Future?</a:t>
            </a:r>
          </a:p>
          <a:p>
            <a:pPr lvl="1">
              <a:lnSpc>
                <a:spcPct val="110000"/>
              </a:lnSpc>
              <a:buFont typeface="Arial"/>
              <a:buChar char="•"/>
            </a:pPr>
            <a:r>
              <a:rPr lang="en-GB" sz="1600" dirty="0" smtClean="0"/>
              <a:t>? National register </a:t>
            </a:r>
          </a:p>
          <a:p>
            <a:pPr lvl="1">
              <a:lnSpc>
                <a:spcPct val="110000"/>
              </a:lnSpc>
              <a:buFont typeface="Arial"/>
              <a:buChar char="•"/>
            </a:pPr>
            <a:r>
              <a:rPr lang="en-GB" sz="1600" dirty="0" smtClean="0"/>
              <a:t>? Declare on the GMC register</a:t>
            </a:r>
          </a:p>
        </p:txBody>
      </p:sp>
      <p:sp>
        <p:nvSpPr>
          <p:cNvPr id="4" name="Content Placeholder 2"/>
          <p:cNvSpPr txBox="1">
            <a:spLocks/>
          </p:cNvSpPr>
          <p:nvPr/>
        </p:nvSpPr>
        <p:spPr bwMode="auto">
          <a:xfrm>
            <a:off x="827584" y="5085184"/>
            <a:ext cx="806489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10000"/>
              </a:lnSpc>
              <a:spcBef>
                <a:spcPct val="20000"/>
              </a:spcBef>
              <a:spcAft>
                <a:spcPct val="0"/>
              </a:spcAft>
              <a:buClrTx/>
              <a:buSzTx/>
              <a:tabLst/>
              <a:defRPr/>
            </a:pPr>
            <a:r>
              <a:rPr kumimoji="0" lang="en-GB" sz="1200" b="0" i="0" u="none" strike="noStrike" kern="0" cap="none" spc="0" normalizeH="0" baseline="30000" noProof="0" dirty="0" smtClean="0">
                <a:ln>
                  <a:noFill/>
                </a:ln>
                <a:solidFill>
                  <a:srgbClr val="005953"/>
                </a:solidFill>
                <a:effectLst/>
                <a:uLnTx/>
                <a:uFillTx/>
                <a:latin typeface="+mn-lt"/>
                <a:ea typeface="+mn-ea"/>
              </a:rPr>
              <a:t>1</a:t>
            </a:r>
            <a:r>
              <a:rPr kumimoji="0" lang="en-GB" sz="1200" b="0" i="0" u="none" strike="noStrike" kern="0" cap="none" spc="0" normalizeH="0" baseline="0" noProof="0" dirty="0" smtClean="0">
                <a:ln>
                  <a:noFill/>
                </a:ln>
                <a:solidFill>
                  <a:srgbClr val="005953"/>
                </a:solidFill>
                <a:effectLst/>
                <a:uLnTx/>
                <a:uFillTx/>
                <a:latin typeface="+mn-lt"/>
                <a:ea typeface="+mn-ea"/>
              </a:rPr>
              <a:t>  http://www.ama-assn.org/ama/pub/advocacy/topics/sunshine-act-and-physician-financial-transparency-reports.pag</a:t>
            </a:r>
          </a:p>
          <a:p>
            <a:pPr marL="342900" marR="0" lvl="0" indent="-342900" algn="l" defTabSz="914400" rtl="0" eaLnBrk="0" fontAlgn="base" latinLnBrk="0" hangingPunct="0">
              <a:lnSpc>
                <a:spcPct val="110000"/>
              </a:lnSpc>
              <a:spcBef>
                <a:spcPct val="20000"/>
              </a:spcBef>
              <a:spcAft>
                <a:spcPct val="0"/>
              </a:spcAft>
              <a:buClrTx/>
              <a:buSzTx/>
              <a:tabLst/>
              <a:defRPr/>
            </a:pPr>
            <a:r>
              <a:rPr kumimoji="0" lang="en-GB" sz="1200" b="0" i="0" u="none" strike="noStrike" kern="0" cap="none" spc="0" normalizeH="0" baseline="30000" noProof="0" dirty="0" smtClean="0">
                <a:ln>
                  <a:noFill/>
                </a:ln>
                <a:solidFill>
                  <a:srgbClr val="005953"/>
                </a:solidFill>
                <a:effectLst/>
                <a:uLnTx/>
                <a:uFillTx/>
                <a:latin typeface="+mn-lt"/>
                <a:ea typeface="+mn-ea"/>
              </a:rPr>
              <a:t>2</a:t>
            </a:r>
            <a:r>
              <a:rPr kumimoji="0" lang="en-GB" sz="1200" b="0" i="0" u="none" strike="noStrike" kern="0" cap="none" spc="0" normalizeH="0" baseline="0" noProof="0" dirty="0" smtClean="0">
                <a:ln>
                  <a:noFill/>
                </a:ln>
                <a:solidFill>
                  <a:srgbClr val="005953"/>
                </a:solidFill>
                <a:effectLst/>
                <a:uLnTx/>
                <a:uFillTx/>
                <a:latin typeface="+mn-lt"/>
                <a:ea typeface="+mn-ea"/>
              </a:rPr>
              <a:t> </a:t>
            </a:r>
            <a:r>
              <a:rPr kumimoji="0" lang="en-GB" sz="1200" b="0" i="0" u="none" strike="noStrike" kern="0" cap="none" spc="0" normalizeH="0" noProof="0" dirty="0" smtClean="0">
                <a:ln>
                  <a:noFill/>
                </a:ln>
                <a:solidFill>
                  <a:srgbClr val="005953"/>
                </a:solidFill>
                <a:effectLst/>
                <a:uLnTx/>
                <a:uFillTx/>
                <a:latin typeface="+mn-lt"/>
                <a:ea typeface="+mn-ea"/>
              </a:rPr>
              <a:t> </a:t>
            </a:r>
            <a:r>
              <a:rPr kumimoji="0" lang="en-GB" sz="1200" b="0" i="0" u="none" strike="noStrike" kern="0" cap="none" spc="0" normalizeH="0" baseline="0" noProof="0" dirty="0" smtClean="0">
                <a:ln>
                  <a:noFill/>
                </a:ln>
                <a:solidFill>
                  <a:srgbClr val="005953"/>
                </a:solidFill>
                <a:effectLst/>
                <a:uLnTx/>
                <a:uFillTx/>
                <a:latin typeface="+mn-lt"/>
                <a:ea typeface="+mn-ea"/>
              </a:rPr>
              <a:t>http://www.transparantieregister.nl/en-GB/Over-het-Transparantieregister</a:t>
            </a:r>
          </a:p>
          <a:p>
            <a:pPr marL="342900" marR="0" lvl="0" indent="-342900" algn="l" defTabSz="914400" rtl="0" eaLnBrk="0" fontAlgn="base" latinLnBrk="0" hangingPunct="0">
              <a:lnSpc>
                <a:spcPct val="110000"/>
              </a:lnSpc>
              <a:spcBef>
                <a:spcPct val="20000"/>
              </a:spcBef>
              <a:spcAft>
                <a:spcPct val="0"/>
              </a:spcAft>
              <a:buClrTx/>
              <a:buSzTx/>
              <a:tabLst/>
              <a:defRPr/>
            </a:pPr>
            <a:r>
              <a:rPr kumimoji="0" lang="en-GB" sz="1200" b="0" i="0" u="none" strike="noStrike" kern="0" cap="none" spc="0" normalizeH="0" baseline="30000" noProof="0" dirty="0" smtClean="0">
                <a:ln>
                  <a:noFill/>
                </a:ln>
                <a:solidFill>
                  <a:srgbClr val="005953"/>
                </a:solidFill>
                <a:effectLst/>
                <a:uLnTx/>
                <a:uFillTx/>
                <a:latin typeface="+mn-lt"/>
                <a:ea typeface="+mn-ea"/>
                <a:cs typeface="+mn-cs"/>
              </a:rPr>
              <a:t>3  </a:t>
            </a:r>
            <a:r>
              <a:rPr kumimoji="0" lang="en-GB" sz="1200" b="0" i="0" u="none" strike="noStrike" kern="0" cap="none" spc="0" normalizeH="0" baseline="0" noProof="0" dirty="0" smtClean="0">
                <a:ln>
                  <a:noFill/>
                </a:ln>
                <a:solidFill>
                  <a:srgbClr val="005953"/>
                </a:solidFill>
                <a:effectLst/>
                <a:uLnTx/>
                <a:uFillTx/>
                <a:latin typeface="+mn-lt"/>
                <a:ea typeface="+mn-ea"/>
              </a:rPr>
              <a:t>http://www.abpi.org.uk/our-work/disclosure/Pages/disclosure.aspx</a:t>
            </a:r>
          </a:p>
        </p:txBody>
      </p:sp>
    </p:spTree>
    <p:extLst>
      <p:ext uri="{BB962C8B-B14F-4D97-AF65-F5344CB8AC3E}">
        <p14:creationId xmlns:p14="http://schemas.microsoft.com/office/powerpoint/2010/main" val="96482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476672"/>
            <a:ext cx="7543800" cy="838200"/>
          </a:xfrm>
        </p:spPr>
        <p:txBody>
          <a:bodyPr/>
          <a:lstStyle/>
          <a:p>
            <a:r>
              <a:rPr lang="en-GB" dirty="0" smtClean="0"/>
              <a:t>Poll</a:t>
            </a:r>
          </a:p>
        </p:txBody>
      </p:sp>
      <p:sp>
        <p:nvSpPr>
          <p:cNvPr id="8" name="Content Placeholder 2"/>
          <p:cNvSpPr>
            <a:spLocks noGrp="1"/>
          </p:cNvSpPr>
          <p:nvPr>
            <p:ph idx="1"/>
          </p:nvPr>
        </p:nvSpPr>
        <p:spPr>
          <a:xfrm>
            <a:off x="827584" y="1196752"/>
            <a:ext cx="7344816" cy="4038600"/>
          </a:xfrm>
        </p:spPr>
        <p:txBody>
          <a:bodyPr/>
          <a:lstStyle/>
          <a:p>
            <a:pPr marL="0" lvl="0" indent="0">
              <a:lnSpc>
                <a:spcPct val="110000"/>
              </a:lnSpc>
            </a:pPr>
            <a:endParaRPr lang="en-GB" sz="2400" dirty="0"/>
          </a:p>
          <a:p>
            <a:pPr marL="0" lvl="0" indent="0">
              <a:lnSpc>
                <a:spcPct val="110000"/>
              </a:lnSpc>
            </a:pPr>
            <a:r>
              <a:rPr lang="en-US" sz="2800" dirty="0"/>
              <a:t>Doctors should declare their interests on a national database, which is publicity </a:t>
            </a:r>
            <a:r>
              <a:rPr lang="en-US" sz="2800" dirty="0" smtClean="0"/>
              <a:t>available?</a:t>
            </a:r>
            <a:r>
              <a:rPr lang="en-US" sz="2800" dirty="0"/>
              <a:t> </a:t>
            </a:r>
            <a:endParaRPr lang="en-US" sz="2800" dirty="0" smtClean="0"/>
          </a:p>
          <a:p>
            <a:pPr marL="0" lvl="0" indent="0">
              <a:lnSpc>
                <a:spcPct val="110000"/>
              </a:lnSpc>
            </a:pPr>
            <a:endParaRPr lang="en-US" sz="2800" dirty="0"/>
          </a:p>
          <a:p>
            <a:pPr marL="457200" lvl="0" indent="-457200">
              <a:lnSpc>
                <a:spcPct val="110000"/>
              </a:lnSpc>
              <a:buFont typeface="Arial"/>
              <a:buChar char="•"/>
            </a:pPr>
            <a:r>
              <a:rPr lang="en-US" sz="2800" dirty="0" smtClean="0"/>
              <a:t>Agree</a:t>
            </a:r>
          </a:p>
          <a:p>
            <a:pPr marL="457200" lvl="0" indent="-457200">
              <a:lnSpc>
                <a:spcPct val="110000"/>
              </a:lnSpc>
              <a:buFont typeface="Arial"/>
              <a:buChar char="•"/>
            </a:pPr>
            <a:r>
              <a:rPr lang="en-US" sz="2800" dirty="0" smtClean="0"/>
              <a:t>Disagree</a:t>
            </a:r>
          </a:p>
          <a:p>
            <a:pPr marL="457200" lvl="0" indent="-457200">
              <a:lnSpc>
                <a:spcPct val="110000"/>
              </a:lnSpc>
              <a:buFont typeface="Arial"/>
              <a:buChar char="•"/>
            </a:pPr>
            <a:r>
              <a:rPr lang="en-US" sz="2800" dirty="0" smtClean="0"/>
              <a:t>Unsure</a:t>
            </a:r>
            <a:endParaRPr lang="en-GB" sz="2800" dirty="0" smtClean="0"/>
          </a:p>
        </p:txBody>
      </p:sp>
    </p:spTree>
    <p:extLst>
      <p:ext uri="{BB962C8B-B14F-4D97-AF65-F5344CB8AC3E}">
        <p14:creationId xmlns:p14="http://schemas.microsoft.com/office/powerpoint/2010/main" val="344782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122935"/>
              </p:ext>
            </p:extLst>
          </p:nvPr>
        </p:nvGraphicFramePr>
        <p:xfrm>
          <a:off x="251520" y="1196752"/>
          <a:ext cx="7848871" cy="436584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Poll results:</a:t>
            </a:r>
            <a:endParaRPr lang="en-GB" dirty="0"/>
          </a:p>
        </p:txBody>
      </p:sp>
    </p:spTree>
    <p:extLst>
      <p:ext uri="{BB962C8B-B14F-4D97-AF65-F5344CB8AC3E}">
        <p14:creationId xmlns:p14="http://schemas.microsoft.com/office/powerpoint/2010/main" val="133198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838200"/>
          </a:xfrm>
        </p:spPr>
        <p:txBody>
          <a:bodyPr/>
          <a:lstStyle/>
          <a:p>
            <a:r>
              <a:rPr lang="en-GB" dirty="0" smtClean="0"/>
              <a:t>Repeat poll</a:t>
            </a:r>
            <a:endParaRPr lang="en-GB" dirty="0"/>
          </a:p>
        </p:txBody>
      </p:sp>
      <p:sp>
        <p:nvSpPr>
          <p:cNvPr id="3" name="Content Placeholder 2"/>
          <p:cNvSpPr>
            <a:spLocks noGrp="1"/>
          </p:cNvSpPr>
          <p:nvPr>
            <p:ph idx="1"/>
          </p:nvPr>
        </p:nvSpPr>
        <p:spPr>
          <a:xfrm>
            <a:off x="899592" y="1484784"/>
            <a:ext cx="7560319" cy="4038600"/>
          </a:xfrm>
        </p:spPr>
        <p:txBody>
          <a:bodyPr/>
          <a:lstStyle/>
          <a:p>
            <a:pPr marL="0" indent="0">
              <a:lnSpc>
                <a:spcPct val="110000"/>
              </a:lnSpc>
            </a:pPr>
            <a:r>
              <a:rPr lang="en-GB" sz="2800" dirty="0"/>
              <a:t>Do you think you have any competing interests or interactions with industry that you might need to declare</a:t>
            </a:r>
            <a:r>
              <a:rPr lang="en-GB" sz="2800" dirty="0" smtClean="0"/>
              <a:t>?</a:t>
            </a:r>
          </a:p>
          <a:p>
            <a:pPr marL="0" indent="0">
              <a:lnSpc>
                <a:spcPct val="110000"/>
              </a:lnSpc>
            </a:pPr>
            <a:endParaRPr lang="en-GB" sz="2800" dirty="0"/>
          </a:p>
          <a:p>
            <a:pPr marL="457200" indent="-457200">
              <a:lnSpc>
                <a:spcPct val="100000"/>
              </a:lnSpc>
              <a:buFont typeface="Arial"/>
              <a:buChar char="•"/>
            </a:pPr>
            <a:r>
              <a:rPr lang="en-GB" sz="2800" dirty="0"/>
              <a:t>Yes</a:t>
            </a:r>
          </a:p>
          <a:p>
            <a:pPr marL="457200" indent="-457200">
              <a:lnSpc>
                <a:spcPct val="100000"/>
              </a:lnSpc>
              <a:buFont typeface="Arial"/>
              <a:buChar char="•"/>
            </a:pPr>
            <a:r>
              <a:rPr lang="en-GB" sz="2800" dirty="0"/>
              <a:t>No</a:t>
            </a:r>
          </a:p>
          <a:p>
            <a:pPr marL="457200" indent="-457200">
              <a:lnSpc>
                <a:spcPct val="100000"/>
              </a:lnSpc>
              <a:buFont typeface="Arial"/>
              <a:buChar char="•"/>
            </a:pPr>
            <a:r>
              <a:rPr lang="en-GB" sz="2800" dirty="0"/>
              <a:t>Unsure</a:t>
            </a:r>
          </a:p>
          <a:p>
            <a:pPr>
              <a:lnSpc>
                <a:spcPct val="140000"/>
              </a:lnSpc>
            </a:pPr>
            <a:endParaRPr lang="en-GB" sz="2800" dirty="0"/>
          </a:p>
        </p:txBody>
      </p:sp>
    </p:spTree>
    <p:extLst>
      <p:ext uri="{BB962C8B-B14F-4D97-AF65-F5344CB8AC3E}">
        <p14:creationId xmlns:p14="http://schemas.microsoft.com/office/powerpoint/2010/main" val="228096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1703344"/>
              </p:ext>
            </p:extLst>
          </p:nvPr>
        </p:nvGraphicFramePr>
        <p:xfrm>
          <a:off x="251521" y="1124744"/>
          <a:ext cx="7597080" cy="44378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Poll results: </a:t>
            </a:r>
            <a:endParaRPr lang="en-GB" dirty="0"/>
          </a:p>
        </p:txBody>
      </p:sp>
    </p:spTree>
    <p:extLst>
      <p:ext uri="{BB962C8B-B14F-4D97-AF65-F5344CB8AC3E}">
        <p14:creationId xmlns:p14="http://schemas.microsoft.com/office/powerpoint/2010/main" val="191169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838200"/>
          </a:xfrm>
        </p:spPr>
        <p:txBody>
          <a:bodyPr/>
          <a:lstStyle/>
          <a:p>
            <a:r>
              <a:rPr lang="en-GB" dirty="0" smtClean="0"/>
              <a:t>NEJM poll on COIs</a:t>
            </a:r>
            <a:endParaRPr lang="en-GB" dirty="0"/>
          </a:p>
        </p:txBody>
      </p:sp>
      <p:sp>
        <p:nvSpPr>
          <p:cNvPr id="3" name="Content Placeholder 2"/>
          <p:cNvSpPr>
            <a:spLocks noGrp="1"/>
          </p:cNvSpPr>
          <p:nvPr>
            <p:ph idx="1"/>
          </p:nvPr>
        </p:nvSpPr>
        <p:spPr>
          <a:xfrm>
            <a:off x="899592" y="1484784"/>
            <a:ext cx="7560319" cy="4038600"/>
          </a:xfrm>
        </p:spPr>
        <p:txBody>
          <a:bodyPr/>
          <a:lstStyle/>
          <a:p>
            <a:pPr>
              <a:lnSpc>
                <a:spcPct val="140000"/>
              </a:lnSpc>
              <a:buFont typeface="Arial" pitchFamily="34" charset="0"/>
              <a:buChar char="•"/>
            </a:pPr>
            <a:r>
              <a:rPr lang="en-GB" sz="2000" dirty="0" smtClean="0"/>
              <a:t>NEJM invited readers to put themselves in the role of editor and help decide about the suitability of three hypothetical potential authors of review articles for the </a:t>
            </a:r>
            <a:r>
              <a:rPr lang="en-GB" sz="2000" i="1" dirty="0" smtClean="0"/>
              <a:t>Journal </a:t>
            </a:r>
            <a:r>
              <a:rPr lang="en-GB" sz="2000" dirty="0" smtClean="0"/>
              <a:t>– each of whom had potential COIs</a:t>
            </a:r>
          </a:p>
          <a:p>
            <a:pPr>
              <a:lnSpc>
                <a:spcPct val="140000"/>
              </a:lnSpc>
              <a:buFont typeface="Arial" pitchFamily="34" charset="0"/>
              <a:buChar char="•"/>
            </a:pPr>
            <a:r>
              <a:rPr lang="en-GB" sz="2000" dirty="0" smtClean="0"/>
              <a:t>See the results of the poll here: http://www.nejm.org/doi/story/10.1056/feature.2015.05.27.41?query=featured_home&amp;#discussion</a:t>
            </a:r>
            <a:endParaRPr lang="en-GB" sz="2000" dirty="0"/>
          </a:p>
        </p:txBody>
      </p:sp>
    </p:spTree>
    <p:extLst>
      <p:ext uri="{BB962C8B-B14F-4D97-AF65-F5344CB8AC3E}">
        <p14:creationId xmlns:p14="http://schemas.microsoft.com/office/powerpoint/2010/main" val="2280966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838200"/>
          </a:xfrm>
        </p:spPr>
        <p:txBody>
          <a:bodyPr/>
          <a:lstStyle/>
          <a:p>
            <a:r>
              <a:rPr lang="en-GB" dirty="0" smtClean="0"/>
              <a:t>Key objectives</a:t>
            </a:r>
            <a:endParaRPr lang="en-GB" dirty="0"/>
          </a:p>
        </p:txBody>
      </p:sp>
      <p:sp>
        <p:nvSpPr>
          <p:cNvPr id="3" name="Content Placeholder 2"/>
          <p:cNvSpPr>
            <a:spLocks noGrp="1"/>
          </p:cNvSpPr>
          <p:nvPr>
            <p:ph idx="1"/>
          </p:nvPr>
        </p:nvSpPr>
        <p:spPr>
          <a:xfrm>
            <a:off x="899592" y="1268760"/>
            <a:ext cx="7560319" cy="4038600"/>
          </a:xfrm>
        </p:spPr>
        <p:txBody>
          <a:bodyPr/>
          <a:lstStyle/>
          <a:p>
            <a:pPr>
              <a:lnSpc>
                <a:spcPct val="140000"/>
              </a:lnSpc>
            </a:pPr>
            <a:r>
              <a:rPr lang="en-GB" sz="2800" dirty="0"/>
              <a:t>This webinar </a:t>
            </a:r>
            <a:r>
              <a:rPr lang="en-GB" sz="2800" dirty="0" smtClean="0"/>
              <a:t>discussed: </a:t>
            </a:r>
            <a:endParaRPr lang="en-GB" sz="2800" dirty="0"/>
          </a:p>
          <a:p>
            <a:pPr marL="514350" lvl="0" indent="-514350">
              <a:lnSpc>
                <a:spcPct val="140000"/>
              </a:lnSpc>
              <a:buFont typeface="+mj-lt"/>
              <a:buAutoNum type="arabicPeriod"/>
            </a:pPr>
            <a:r>
              <a:rPr lang="en-GB" sz="2400" dirty="0"/>
              <a:t>What is a competing interest?</a:t>
            </a:r>
          </a:p>
          <a:p>
            <a:pPr marL="514350" lvl="0" indent="-514350">
              <a:lnSpc>
                <a:spcPct val="110000"/>
              </a:lnSpc>
              <a:buFont typeface="+mj-lt"/>
              <a:buAutoNum type="arabicPeriod"/>
            </a:pPr>
            <a:r>
              <a:rPr lang="en-GB" sz="2400" dirty="0"/>
              <a:t>Why should junior doctors know about this?</a:t>
            </a:r>
          </a:p>
          <a:p>
            <a:pPr marL="514350" lvl="0" indent="-514350">
              <a:lnSpc>
                <a:spcPct val="110000"/>
              </a:lnSpc>
              <a:buFont typeface="+mj-lt"/>
              <a:buAutoNum type="arabicPeriod"/>
            </a:pPr>
            <a:r>
              <a:rPr lang="en-GB" sz="2400" dirty="0"/>
              <a:t>How can junior doctors promote transparency?   </a:t>
            </a:r>
          </a:p>
          <a:p>
            <a:pPr marL="514350" lvl="0" indent="-514350">
              <a:lnSpc>
                <a:spcPct val="110000"/>
              </a:lnSpc>
              <a:buFont typeface="+mj-lt"/>
              <a:buAutoNum type="arabicPeriod"/>
            </a:pPr>
            <a:r>
              <a:rPr lang="en-GB" sz="2400" dirty="0"/>
              <a:t>How should junior doctors declare their competing interests?  </a:t>
            </a:r>
          </a:p>
          <a:p>
            <a:pPr marL="514350" lvl="0" indent="-514350">
              <a:lnSpc>
                <a:spcPct val="110000"/>
              </a:lnSpc>
              <a:buFont typeface="+mj-lt"/>
              <a:buAutoNum type="arabicPeriod"/>
            </a:pPr>
            <a:r>
              <a:rPr lang="en-GB" sz="2400" dirty="0"/>
              <a:t>How to make use of opportunities and still future-proof your career? </a:t>
            </a:r>
          </a:p>
          <a:p>
            <a:endParaRPr lang="en-GB" sz="2400" dirty="0"/>
          </a:p>
        </p:txBody>
      </p:sp>
    </p:spTree>
    <p:extLst>
      <p:ext uri="{BB962C8B-B14F-4D97-AF65-F5344CB8AC3E}">
        <p14:creationId xmlns:p14="http://schemas.microsoft.com/office/powerpoint/2010/main" val="157332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81000" y="273050"/>
            <a:ext cx="8534400" cy="676275"/>
          </a:xfrm>
        </p:spPr>
        <p:txBody>
          <a:bodyPr anchor="b"/>
          <a:lstStyle/>
          <a:p>
            <a:r>
              <a:rPr lang="en-US" sz="4100" smtClean="0"/>
              <a:t>GoToWebinar Attendee Interface</a:t>
            </a:r>
          </a:p>
        </p:txBody>
      </p:sp>
      <p:pic>
        <p:nvPicPr>
          <p:cNvPr id="5123" name="Picture 19"/>
          <p:cNvPicPr>
            <a:picLocks noChangeAspect="1" noChangeArrowheads="1"/>
          </p:cNvPicPr>
          <p:nvPr/>
        </p:nvPicPr>
        <p:blipFill>
          <a:blip r:embed="rId3">
            <a:extLst>
              <a:ext uri="{28A0092B-C50C-407E-A947-70E740481C1C}">
                <a14:useLocalDpi xmlns:a14="http://schemas.microsoft.com/office/drawing/2010/main" val="0"/>
              </a:ext>
            </a:extLst>
          </a:blip>
          <a:srcRect r="49928"/>
          <a:stretch>
            <a:fillRect/>
          </a:stretch>
        </p:blipFill>
        <p:spPr bwMode="auto">
          <a:xfrm>
            <a:off x="1192213" y="1228725"/>
            <a:ext cx="59721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20"/>
          <p:cNvSpPr txBox="1">
            <a:spLocks noChangeArrowheads="1"/>
          </p:cNvSpPr>
          <p:nvPr/>
        </p:nvSpPr>
        <p:spPr bwMode="auto">
          <a:xfrm>
            <a:off x="1450975" y="949325"/>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333399"/>
                </a:solidFill>
                <a:cs typeface="Arial" charset="0"/>
              </a:rPr>
              <a:t>1. Viewer Window</a:t>
            </a:r>
          </a:p>
        </p:txBody>
      </p:sp>
      <p:sp>
        <p:nvSpPr>
          <p:cNvPr id="5125" name="Text Box 21"/>
          <p:cNvSpPr txBox="1">
            <a:spLocks noChangeArrowheads="1"/>
          </p:cNvSpPr>
          <p:nvPr/>
        </p:nvSpPr>
        <p:spPr bwMode="auto">
          <a:xfrm>
            <a:off x="5468938" y="963613"/>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333399"/>
                </a:solidFill>
                <a:cs typeface="Arial" charset="0"/>
              </a:rPr>
              <a:t>2. Control Panel</a:t>
            </a:r>
          </a:p>
        </p:txBody>
      </p:sp>
      <p:pic>
        <p:nvPicPr>
          <p:cNvPr id="512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688" y="1228725"/>
            <a:ext cx="304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p:cNvGrpSpPr>
            <a:grpSpLocks/>
          </p:cNvGrpSpPr>
          <p:nvPr/>
        </p:nvGrpSpPr>
        <p:grpSpPr bwMode="auto">
          <a:xfrm>
            <a:off x="5462588" y="1228725"/>
            <a:ext cx="2251075" cy="2967038"/>
            <a:chOff x="3621" y="924"/>
            <a:chExt cx="1418" cy="1869"/>
          </a:xfrm>
        </p:grpSpPr>
        <p:pic>
          <p:nvPicPr>
            <p:cNvPr id="5132"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 y="924"/>
              <a:ext cx="1232" cy="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 y="925"/>
              <a:ext cx="19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3595"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863" y="1230313"/>
            <a:ext cx="19462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96" name="Oval 28"/>
          <p:cNvSpPr>
            <a:spLocks noChangeArrowheads="1"/>
          </p:cNvSpPr>
          <p:nvPr/>
        </p:nvSpPr>
        <p:spPr bwMode="auto">
          <a:xfrm>
            <a:off x="5703888" y="2627313"/>
            <a:ext cx="731837" cy="212725"/>
          </a:xfrm>
          <a:prstGeom prst="ellipse">
            <a:avLst/>
          </a:prstGeom>
          <a:noFill/>
          <a:ln w="412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4" name="Oval 28"/>
          <p:cNvSpPr>
            <a:spLocks noChangeArrowheads="1"/>
          </p:cNvSpPr>
          <p:nvPr/>
        </p:nvSpPr>
        <p:spPr bwMode="auto">
          <a:xfrm>
            <a:off x="5418138" y="1785938"/>
            <a:ext cx="387350" cy="371475"/>
          </a:xfrm>
          <a:prstGeom prst="ellipse">
            <a:avLst/>
          </a:prstGeom>
          <a:noFill/>
          <a:ln w="412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pic>
        <p:nvPicPr>
          <p:cNvPr id="5131"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7300" y="1295400"/>
            <a:ext cx="3646488"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4Cphoto.png"/>
          <p:cNvPicPr>
            <a:picLocks noChangeAspect="1"/>
          </p:cNvPicPr>
          <p:nvPr/>
        </p:nvPicPr>
        <p:blipFill>
          <a:blip r:embed="rId9"/>
          <a:stretch>
            <a:fillRect/>
          </a:stretch>
        </p:blipFill>
        <p:spPr>
          <a:xfrm>
            <a:off x="6458911" y="5949280"/>
            <a:ext cx="2685089" cy="908720"/>
          </a:xfrm>
          <a:prstGeom prst="rect">
            <a:avLst/>
          </a:prstGeom>
        </p:spPr>
      </p:pic>
    </p:spTree>
    <p:extLst>
      <p:ext uri="{BB962C8B-B14F-4D97-AF65-F5344CB8AC3E}">
        <p14:creationId xmlns:p14="http://schemas.microsoft.com/office/powerpoint/2010/main" val="2915777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935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3596"/>
                                        </p:tgtEl>
                                        <p:attrNameLst>
                                          <p:attrName>style.visibility</p:attrName>
                                        </p:attrNameLst>
                                      </p:cBhvr>
                                      <p:to>
                                        <p:strVal val="visible"/>
                                      </p:to>
                                    </p:set>
                                  </p:childTnLst>
                                  <p:subTnLst>
                                    <p:set>
                                      <p:cBhvr override="childStyle">
                                        <p:cTn dur="1" fill="hold" display="0" masterRel="nextClick" afterEffect="1"/>
                                        <p:tgtEl>
                                          <p:spTgt spid="493596"/>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96"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988840"/>
            <a:ext cx="7543800" cy="1008112"/>
          </a:xfrm>
        </p:spPr>
        <p:txBody>
          <a:bodyPr/>
          <a:lstStyle/>
          <a:p>
            <a:pPr algn="ctr"/>
            <a:r>
              <a:rPr lang="en-GB" dirty="0" smtClean="0"/>
              <a:t/>
            </a:r>
            <a:br>
              <a:rPr lang="en-GB" dirty="0" smtClean="0"/>
            </a:br>
            <a:r>
              <a:rPr lang="en-GB" dirty="0" smtClean="0"/>
              <a:t>Thank you and any questions</a:t>
            </a:r>
            <a:br>
              <a:rPr lang="en-GB" dirty="0" smtClean="0"/>
            </a:br>
            <a:r>
              <a:rPr lang="en-GB" dirty="0" smtClean="0"/>
              <a:t/>
            </a:r>
            <a:br>
              <a:rPr lang="en-GB" dirty="0" smtClean="0"/>
            </a:br>
            <a:r>
              <a:rPr lang="en-GB" dirty="0" smtClean="0"/>
              <a:t/>
            </a:r>
            <a:br>
              <a:rPr lang="en-GB" dirty="0" smtClean="0"/>
            </a:br>
            <a:endParaRPr lang="en-GB" dirty="0"/>
          </a:p>
        </p:txBody>
      </p:sp>
      <p:sp>
        <p:nvSpPr>
          <p:cNvPr id="3" name="TextBox 2"/>
          <p:cNvSpPr txBox="1"/>
          <p:nvPr/>
        </p:nvSpPr>
        <p:spPr>
          <a:xfrm>
            <a:off x="2483768" y="4077072"/>
            <a:ext cx="6048672" cy="1631216"/>
          </a:xfrm>
          <a:prstGeom prst="rect">
            <a:avLst/>
          </a:prstGeom>
          <a:noFill/>
        </p:spPr>
        <p:txBody>
          <a:bodyPr wrap="square" rtlCol="0">
            <a:spAutoFit/>
          </a:bodyPr>
          <a:lstStyle/>
          <a:p>
            <a:r>
              <a:rPr lang="en-GB" sz="2000" b="1" dirty="0" smtClean="0">
                <a:solidFill>
                  <a:srgbClr val="92D050"/>
                </a:solidFill>
              </a:rPr>
              <a:t>Join us:</a:t>
            </a:r>
            <a:endParaRPr lang="en-GB" sz="2000" dirty="0" smtClean="0">
              <a:solidFill>
                <a:srgbClr val="92D050"/>
              </a:solidFill>
            </a:endParaRPr>
          </a:p>
          <a:p>
            <a:endParaRPr lang="en-GB" sz="2000" dirty="0" smtClean="0"/>
          </a:p>
          <a:p>
            <a:r>
              <a:rPr lang="en-GB" sz="2000" dirty="0" smtClean="0"/>
              <a:t>Twitter:     @agents4c  #agents4c </a:t>
            </a:r>
          </a:p>
          <a:p>
            <a:endParaRPr lang="en-GB" sz="2000" dirty="0" smtClean="0"/>
          </a:p>
          <a:p>
            <a:r>
              <a:rPr lang="en-GB" sz="2000" dirty="0" err="1" smtClean="0"/>
              <a:t>Facebook</a:t>
            </a:r>
            <a:r>
              <a:rPr lang="en-GB" sz="2000" dirty="0" smtClean="0"/>
              <a:t>: </a:t>
            </a:r>
            <a:r>
              <a:rPr lang="en-GB" sz="2000" u="sng" dirty="0" smtClean="0">
                <a:hlinkClick r:id="rId3"/>
              </a:rPr>
              <a:t>www.facebook.com/groups/agents4c</a:t>
            </a:r>
            <a:endParaRPr lang="en-GB" sz="2000" dirty="0"/>
          </a:p>
        </p:txBody>
      </p:sp>
      <p:pic>
        <p:nvPicPr>
          <p:cNvPr id="4" name="Picture 3" descr="twitter.png"/>
          <p:cNvPicPr>
            <a:picLocks noChangeAspect="1"/>
          </p:cNvPicPr>
          <p:nvPr/>
        </p:nvPicPr>
        <p:blipFill>
          <a:blip r:embed="rId4"/>
          <a:stretch>
            <a:fillRect/>
          </a:stretch>
        </p:blipFill>
        <p:spPr>
          <a:xfrm>
            <a:off x="2051720" y="4725144"/>
            <a:ext cx="432048" cy="432048"/>
          </a:xfrm>
          <a:prstGeom prst="rect">
            <a:avLst/>
          </a:prstGeom>
        </p:spPr>
      </p:pic>
      <p:pic>
        <p:nvPicPr>
          <p:cNvPr id="5" name="Picture 4" descr="Facebook-Icon.jpg"/>
          <p:cNvPicPr>
            <a:picLocks noChangeAspect="1"/>
          </p:cNvPicPr>
          <p:nvPr/>
        </p:nvPicPr>
        <p:blipFill>
          <a:blip r:embed="rId5"/>
          <a:stretch>
            <a:fillRect/>
          </a:stretch>
        </p:blipFill>
        <p:spPr>
          <a:xfrm>
            <a:off x="2123728" y="5373216"/>
            <a:ext cx="288032" cy="288032"/>
          </a:xfrm>
          <a:prstGeom prst="rect">
            <a:avLst/>
          </a:prstGeom>
        </p:spPr>
      </p:pic>
    </p:spTree>
    <p:extLst>
      <p:ext uri="{BB962C8B-B14F-4D97-AF65-F5344CB8AC3E}">
        <p14:creationId xmlns:p14="http://schemas.microsoft.com/office/powerpoint/2010/main" val="257459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620713"/>
            <a:ext cx="7543800" cy="838200"/>
          </a:xfrm>
        </p:spPr>
        <p:txBody>
          <a:bodyPr/>
          <a:lstStyle/>
          <a:p>
            <a:pPr eaLnBrk="1" hangingPunct="1"/>
            <a:r>
              <a:rPr lang="en-US" dirty="0" smtClean="0"/>
              <a:t>Declaration of interests</a:t>
            </a:r>
          </a:p>
        </p:txBody>
      </p:sp>
      <p:sp>
        <p:nvSpPr>
          <p:cNvPr id="2" name="Content Placeholder 1"/>
          <p:cNvSpPr>
            <a:spLocks noGrp="1"/>
          </p:cNvSpPr>
          <p:nvPr>
            <p:ph idx="1"/>
          </p:nvPr>
        </p:nvSpPr>
        <p:spPr>
          <a:xfrm>
            <a:off x="323529" y="1524000"/>
            <a:ext cx="6624736" cy="4038600"/>
          </a:xfrm>
        </p:spPr>
        <p:txBody>
          <a:bodyPr/>
          <a:lstStyle/>
          <a:p>
            <a:pPr lvl="0">
              <a:lnSpc>
                <a:spcPct val="100000"/>
              </a:lnSpc>
              <a:spcAft>
                <a:spcPts val="1200"/>
              </a:spcAft>
              <a:buClr>
                <a:srgbClr val="2A6EBB"/>
              </a:buClr>
              <a:buSzPct val="100000"/>
              <a:buFont typeface="Arial"/>
              <a:buChar char="•"/>
            </a:pPr>
            <a:r>
              <a:rPr lang="en-GB" sz="1800" dirty="0"/>
              <a:t>Kate Adlington – National Medical Director’s </a:t>
            </a:r>
            <a:r>
              <a:rPr lang="en-GB" sz="1800" dirty="0" smtClean="0"/>
              <a:t>Clinical </a:t>
            </a:r>
            <a:r>
              <a:rPr lang="en-GB" sz="1800" dirty="0"/>
              <a:t>Fellow (BMJ/ NHS England) and core medical trainee.  Member of BMJ-led working group considering mechanisms for declaration of doctors’ interests.</a:t>
            </a:r>
          </a:p>
          <a:p>
            <a:pPr>
              <a:lnSpc>
                <a:spcPct val="100000"/>
              </a:lnSpc>
              <a:spcAft>
                <a:spcPts val="1200"/>
              </a:spcAft>
              <a:buClr>
                <a:srgbClr val="2A6EBB"/>
              </a:buClr>
              <a:buSzPct val="100000"/>
              <a:buFont typeface="Arial"/>
              <a:buChar char="•"/>
            </a:pPr>
            <a:r>
              <a:rPr lang="en-GB" sz="1800" dirty="0"/>
              <a:t>Emma Parish – National Medical Director’s Clinical Fellow (Editorial Registrar, the BMJ) and paediatric trainee out of programme. </a:t>
            </a:r>
          </a:p>
          <a:p>
            <a:pPr>
              <a:lnSpc>
                <a:spcPct val="100000"/>
              </a:lnSpc>
              <a:spcAft>
                <a:spcPts val="1200"/>
              </a:spcAft>
              <a:buSzPct val="100000"/>
              <a:buFont typeface="Arial"/>
              <a:buChar char="•"/>
            </a:pPr>
            <a:r>
              <a:rPr lang="en-GB" sz="1800" dirty="0" smtClean="0"/>
              <a:t>Abigail </a:t>
            </a:r>
            <a:r>
              <a:rPr lang="en-GB" sz="1800" dirty="0"/>
              <a:t>Moore – National Medical Director’s Clinical Fellow (RCP) and respiratory registrar out of programme. Member of BMJ-led working group considering mechanisms for declaration of doctors’ interests.</a:t>
            </a:r>
          </a:p>
          <a:p>
            <a:endParaRPr lang="en-GB" dirty="0"/>
          </a:p>
        </p:txBody>
      </p:sp>
      <p:pic>
        <p:nvPicPr>
          <p:cNvPr id="3" name="Picture 2" descr="Kate_Adlington_NHSEng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20688"/>
            <a:ext cx="1541016" cy="1541016"/>
          </a:xfrm>
          <a:prstGeom prst="rect">
            <a:avLst/>
          </a:prstGeom>
        </p:spPr>
      </p:pic>
      <p:pic>
        <p:nvPicPr>
          <p:cNvPr id="4" name="Picture 3" descr="Emma_Parish_BMJ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2348880"/>
            <a:ext cx="1469008" cy="1469008"/>
          </a:xfrm>
          <a:prstGeom prst="rect">
            <a:avLst/>
          </a:prstGeom>
        </p:spPr>
      </p:pic>
      <p:pic>
        <p:nvPicPr>
          <p:cNvPr id="5" name="Picture 4" descr="Abigail_Moore_RCP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3933056"/>
            <a:ext cx="1613024" cy="16130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838200"/>
          </a:xfrm>
        </p:spPr>
        <p:txBody>
          <a:bodyPr/>
          <a:lstStyle/>
          <a:p>
            <a:r>
              <a:rPr lang="en-GB" dirty="0" smtClean="0"/>
              <a:t>Key objectives</a:t>
            </a:r>
            <a:endParaRPr lang="en-GB" dirty="0"/>
          </a:p>
        </p:txBody>
      </p:sp>
      <p:sp>
        <p:nvSpPr>
          <p:cNvPr id="3" name="Content Placeholder 2"/>
          <p:cNvSpPr>
            <a:spLocks noGrp="1"/>
          </p:cNvSpPr>
          <p:nvPr>
            <p:ph idx="1"/>
          </p:nvPr>
        </p:nvSpPr>
        <p:spPr>
          <a:xfrm>
            <a:off x="899592" y="1268760"/>
            <a:ext cx="7560319" cy="4038600"/>
          </a:xfrm>
        </p:spPr>
        <p:txBody>
          <a:bodyPr/>
          <a:lstStyle/>
          <a:p>
            <a:pPr>
              <a:lnSpc>
                <a:spcPct val="140000"/>
              </a:lnSpc>
            </a:pPr>
            <a:r>
              <a:rPr lang="en-GB" sz="2800" dirty="0"/>
              <a:t>This webinar will discuss: </a:t>
            </a:r>
          </a:p>
          <a:p>
            <a:pPr marL="514350" lvl="0" indent="-514350">
              <a:lnSpc>
                <a:spcPct val="140000"/>
              </a:lnSpc>
              <a:buFont typeface="+mj-lt"/>
              <a:buAutoNum type="arabicPeriod"/>
            </a:pPr>
            <a:r>
              <a:rPr lang="en-GB" sz="2400" dirty="0"/>
              <a:t>What is a competing interest?</a:t>
            </a:r>
          </a:p>
          <a:p>
            <a:pPr marL="514350" lvl="0" indent="-514350">
              <a:lnSpc>
                <a:spcPct val="110000"/>
              </a:lnSpc>
              <a:buFont typeface="+mj-lt"/>
              <a:buAutoNum type="arabicPeriod"/>
            </a:pPr>
            <a:r>
              <a:rPr lang="en-GB" sz="2400" dirty="0"/>
              <a:t>Why should junior doctors know about this?</a:t>
            </a:r>
          </a:p>
          <a:p>
            <a:pPr marL="514350" lvl="0" indent="-514350">
              <a:lnSpc>
                <a:spcPct val="110000"/>
              </a:lnSpc>
              <a:buFont typeface="+mj-lt"/>
              <a:buAutoNum type="arabicPeriod"/>
            </a:pPr>
            <a:r>
              <a:rPr lang="en-GB" sz="2400" dirty="0"/>
              <a:t>How can junior doctors promote transparency?   </a:t>
            </a:r>
          </a:p>
          <a:p>
            <a:pPr marL="514350" lvl="0" indent="-514350">
              <a:lnSpc>
                <a:spcPct val="110000"/>
              </a:lnSpc>
              <a:buFont typeface="+mj-lt"/>
              <a:buAutoNum type="arabicPeriod"/>
            </a:pPr>
            <a:r>
              <a:rPr lang="en-GB" sz="2400" dirty="0"/>
              <a:t>How should junior doctors declare their competing interests?  </a:t>
            </a:r>
          </a:p>
          <a:p>
            <a:pPr marL="514350" lvl="0" indent="-514350">
              <a:lnSpc>
                <a:spcPct val="110000"/>
              </a:lnSpc>
              <a:buFont typeface="+mj-lt"/>
              <a:buAutoNum type="arabicPeriod"/>
            </a:pPr>
            <a:r>
              <a:rPr lang="en-GB" sz="2400" dirty="0"/>
              <a:t>How to make use of opportunities and still future-proof your career? </a:t>
            </a:r>
          </a:p>
          <a:p>
            <a:endParaRPr lang="en-GB" sz="2400" dirty="0"/>
          </a:p>
        </p:txBody>
      </p:sp>
    </p:spTree>
    <p:extLst>
      <p:ext uri="{BB962C8B-B14F-4D97-AF65-F5344CB8AC3E}">
        <p14:creationId xmlns:p14="http://schemas.microsoft.com/office/powerpoint/2010/main" val="4179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838200"/>
          </a:xfrm>
        </p:spPr>
        <p:txBody>
          <a:bodyPr/>
          <a:lstStyle/>
          <a:p>
            <a:r>
              <a:rPr lang="en-GB" dirty="0" smtClean="0"/>
              <a:t>Poll</a:t>
            </a:r>
            <a:endParaRPr lang="en-GB" dirty="0"/>
          </a:p>
        </p:txBody>
      </p:sp>
      <p:sp>
        <p:nvSpPr>
          <p:cNvPr id="3" name="Content Placeholder 2"/>
          <p:cNvSpPr>
            <a:spLocks noGrp="1"/>
          </p:cNvSpPr>
          <p:nvPr>
            <p:ph idx="1"/>
          </p:nvPr>
        </p:nvSpPr>
        <p:spPr>
          <a:xfrm>
            <a:off x="899592" y="1484784"/>
            <a:ext cx="7560319" cy="4038600"/>
          </a:xfrm>
        </p:spPr>
        <p:txBody>
          <a:bodyPr/>
          <a:lstStyle/>
          <a:p>
            <a:pPr marL="0" indent="0">
              <a:lnSpc>
                <a:spcPct val="110000"/>
              </a:lnSpc>
            </a:pPr>
            <a:r>
              <a:rPr lang="en-GB" sz="2800" dirty="0"/>
              <a:t>Do you think you have any competing interests or interactions with industry that you might need to declare</a:t>
            </a:r>
            <a:r>
              <a:rPr lang="en-GB" sz="2800" dirty="0" smtClean="0"/>
              <a:t>?</a:t>
            </a:r>
          </a:p>
          <a:p>
            <a:pPr marL="0" indent="0">
              <a:lnSpc>
                <a:spcPct val="110000"/>
              </a:lnSpc>
            </a:pPr>
            <a:endParaRPr lang="en-GB" sz="2800" dirty="0"/>
          </a:p>
          <a:p>
            <a:pPr marL="457200" indent="-457200">
              <a:lnSpc>
                <a:spcPct val="100000"/>
              </a:lnSpc>
              <a:buFont typeface="Arial"/>
              <a:buChar char="•"/>
            </a:pPr>
            <a:r>
              <a:rPr lang="en-GB" sz="2800" dirty="0" smtClean="0"/>
              <a:t>Yes</a:t>
            </a:r>
          </a:p>
          <a:p>
            <a:pPr marL="457200" indent="-457200">
              <a:lnSpc>
                <a:spcPct val="100000"/>
              </a:lnSpc>
              <a:buFont typeface="Arial"/>
              <a:buChar char="•"/>
            </a:pPr>
            <a:r>
              <a:rPr lang="en-GB" sz="2800" dirty="0" smtClean="0"/>
              <a:t>No</a:t>
            </a:r>
          </a:p>
          <a:p>
            <a:pPr marL="457200" indent="-457200">
              <a:lnSpc>
                <a:spcPct val="100000"/>
              </a:lnSpc>
              <a:buFont typeface="Arial"/>
              <a:buChar char="•"/>
            </a:pPr>
            <a:r>
              <a:rPr lang="en-GB" sz="2800" dirty="0" smtClean="0"/>
              <a:t>Unsure</a:t>
            </a:r>
          </a:p>
        </p:txBody>
      </p:sp>
    </p:spTree>
    <p:extLst>
      <p:ext uri="{BB962C8B-B14F-4D97-AF65-F5344CB8AC3E}">
        <p14:creationId xmlns:p14="http://schemas.microsoft.com/office/powerpoint/2010/main" val="1861849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3708356"/>
              </p:ext>
            </p:extLst>
          </p:nvPr>
        </p:nvGraphicFramePr>
        <p:xfrm>
          <a:off x="251520" y="1268760"/>
          <a:ext cx="7920879" cy="4293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Poll results: </a:t>
            </a:r>
            <a:endParaRPr lang="en-GB" dirty="0"/>
          </a:p>
        </p:txBody>
      </p:sp>
    </p:spTree>
    <p:extLst>
      <p:ext uri="{BB962C8B-B14F-4D97-AF65-F5344CB8AC3E}">
        <p14:creationId xmlns:p14="http://schemas.microsoft.com/office/powerpoint/2010/main" val="416996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609600"/>
            <a:ext cx="7543800" cy="838200"/>
          </a:xfrm>
        </p:spPr>
        <p:txBody>
          <a:bodyPr/>
          <a:lstStyle/>
          <a:p>
            <a:r>
              <a:rPr lang="en-GB" dirty="0" smtClean="0"/>
              <a:t>Competing Interests</a:t>
            </a:r>
          </a:p>
        </p:txBody>
      </p:sp>
      <p:sp>
        <p:nvSpPr>
          <p:cNvPr id="4" name="Text Placeholder 2"/>
          <p:cNvSpPr txBox="1">
            <a:spLocks/>
          </p:cNvSpPr>
          <p:nvPr/>
        </p:nvSpPr>
        <p:spPr bwMode="auto">
          <a:xfrm>
            <a:off x="535232" y="1828800"/>
            <a:ext cx="7781183" cy="4719638"/>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rgbClr val="8DC63F"/>
                </a:solidFill>
                <a:latin typeface="+mn-lt"/>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14350" indent="-514350">
              <a:spcAft>
                <a:spcPts val="1200"/>
              </a:spcAft>
              <a:buClr>
                <a:srgbClr val="2A6EBB"/>
              </a:buClr>
              <a:buSzPct val="100000"/>
            </a:pPr>
            <a:endParaRPr lang="en-GB" dirty="0" smtClean="0">
              <a:solidFill>
                <a:schemeClr val="tx1">
                  <a:lumMod val="50000"/>
                </a:schemeClr>
              </a:solidFill>
            </a:endParaRPr>
          </a:p>
          <a:p>
            <a:pPr marL="514350" indent="-514350">
              <a:spcAft>
                <a:spcPts val="1200"/>
              </a:spcAft>
              <a:buClr>
                <a:srgbClr val="2A6EBB"/>
              </a:buClr>
              <a:buSzPct val="100000"/>
            </a:pPr>
            <a:r>
              <a:rPr lang="en-GB" dirty="0" smtClean="0">
                <a:solidFill>
                  <a:schemeClr val="tx1">
                    <a:lumMod val="50000"/>
                  </a:schemeClr>
                </a:solidFill>
              </a:rPr>
              <a:t>	</a:t>
            </a:r>
            <a:r>
              <a:rPr lang="en-GB" sz="2000" dirty="0" smtClean="0">
                <a:solidFill>
                  <a:srgbClr val="005953"/>
                </a:solidFill>
              </a:rPr>
              <a:t>'A conflict of interest arises when an individual’s ability to exercise judgement</a:t>
            </a:r>
            <a:r>
              <a:rPr lang="en-GB" sz="2000" b="1" dirty="0" smtClean="0">
                <a:solidFill>
                  <a:srgbClr val="005953"/>
                </a:solidFill>
              </a:rPr>
              <a:t> </a:t>
            </a:r>
            <a:r>
              <a:rPr lang="en-GB" sz="2000" dirty="0" smtClean="0">
                <a:solidFill>
                  <a:srgbClr val="005953"/>
                </a:solidFill>
              </a:rPr>
              <a:t>or act in a role could be impaired or influenced by their involvement in another role or relationship, although this does not need to be exploited; nor does actual benefit, financial or otherwise, need to accrue.‘</a:t>
            </a:r>
          </a:p>
          <a:p>
            <a:pPr lvl="1" algn="r"/>
            <a:endParaRPr lang="en-US" sz="2000" dirty="0" smtClean="0">
              <a:solidFill>
                <a:srgbClr val="005953"/>
              </a:solidFill>
              <a:latin typeface="+mn-lt"/>
            </a:endParaRPr>
          </a:p>
          <a:p>
            <a:pPr lvl="1" algn="r"/>
            <a:r>
              <a:rPr lang="en-US" sz="2000" dirty="0" smtClean="0">
                <a:solidFill>
                  <a:srgbClr val="005953"/>
                </a:solidFill>
                <a:latin typeface="+mn-lt"/>
              </a:rPr>
              <a:t>NHS England ‘Managing Conflicts of Interest: </a:t>
            </a:r>
          </a:p>
          <a:p>
            <a:pPr lvl="1" algn="r"/>
            <a:r>
              <a:rPr lang="en-US" sz="2000" dirty="0" smtClean="0">
                <a:solidFill>
                  <a:srgbClr val="005953"/>
                </a:solidFill>
                <a:latin typeface="+mn-lt"/>
              </a:rPr>
              <a:t>Statutory Guidance for CCGs’ 2014</a:t>
            </a:r>
            <a:endParaRPr lang="en-GB" sz="2000" dirty="0" smtClean="0">
              <a:solidFill>
                <a:srgbClr val="005953"/>
              </a:solidFill>
              <a:latin typeface="+mn-lt"/>
            </a:endParaRPr>
          </a:p>
          <a:p>
            <a:pPr marL="514350" indent="-514350" algn="r">
              <a:spcAft>
                <a:spcPts val="1200"/>
              </a:spcAft>
              <a:buClr>
                <a:srgbClr val="2A6EBB"/>
              </a:buClr>
              <a:buSzPct val="100000"/>
            </a:pPr>
            <a:endParaRPr lang="en-GB" dirty="0" smtClean="0">
              <a:solidFill>
                <a:schemeClr val="tx1">
                  <a:lumMod val="50000"/>
                </a:schemeClr>
              </a:solidFill>
            </a:endParaRPr>
          </a:p>
          <a:p>
            <a:pPr marL="514350" indent="-514350">
              <a:spcAft>
                <a:spcPts val="1200"/>
              </a:spcAft>
              <a:buClr>
                <a:srgbClr val="2A6EBB"/>
              </a:buClr>
              <a:buSzPct val="100000"/>
            </a:pPr>
            <a:endParaRPr lang="en-GB" sz="2800" dirty="0" smtClean="0">
              <a:solidFill>
                <a:schemeClr val="tx1">
                  <a:lumMod val="50000"/>
                </a:schemeClr>
              </a:solidFill>
            </a:endParaRPr>
          </a:p>
          <a:p>
            <a:pPr marL="514350" indent="-514350">
              <a:spcAft>
                <a:spcPts val="1200"/>
              </a:spcAft>
              <a:buClr>
                <a:srgbClr val="2A6EBB"/>
              </a:buClr>
              <a:buSzPct val="100000"/>
              <a:buFont typeface="+mj-lt"/>
              <a:buAutoNum type="arabicPeriod"/>
            </a:pPr>
            <a:endParaRPr lang="en-GB" sz="2800" dirty="0" smtClean="0">
              <a:solidFill>
                <a:schemeClr val="tx1">
                  <a:lumMod val="50000"/>
                </a:schemeClr>
              </a:solidFill>
            </a:endParaRPr>
          </a:p>
          <a:p>
            <a:pPr marL="514350" indent="-514350">
              <a:spcAft>
                <a:spcPts val="1200"/>
              </a:spcAft>
              <a:buClr>
                <a:srgbClr val="2A6EBB"/>
              </a:buClr>
              <a:buSzPct val="25000"/>
            </a:pPr>
            <a:endParaRPr lang="en-GB" sz="2800" dirty="0" smtClean="0">
              <a:solidFill>
                <a:schemeClr val="tx1">
                  <a:lumMod val="50000"/>
                </a:schemeClr>
              </a:solidFill>
            </a:endParaRPr>
          </a:p>
          <a:p>
            <a:pPr marL="342900" indent="-342900">
              <a:spcAft>
                <a:spcPts val="1200"/>
              </a:spcAft>
              <a:buSzPct val="25000"/>
            </a:pPr>
            <a:endParaRPr lang="en-GB" dirty="0" smtClean="0">
              <a:solidFill>
                <a:srgbClr val="747678"/>
              </a:solidFill>
            </a:endParaRPr>
          </a:p>
        </p:txBody>
      </p:sp>
    </p:spTree>
    <p:extLst>
      <p:ext uri="{BB962C8B-B14F-4D97-AF65-F5344CB8AC3E}">
        <p14:creationId xmlns:p14="http://schemas.microsoft.com/office/powerpoint/2010/main" val="208830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1560" y="404664"/>
            <a:ext cx="7543800" cy="838200"/>
          </a:xfrm>
        </p:spPr>
        <p:txBody>
          <a:bodyPr/>
          <a:lstStyle/>
          <a:p>
            <a:r>
              <a:rPr lang="en-GB" dirty="0" smtClean="0"/>
              <a:t>Guidance for Doctors</a:t>
            </a:r>
          </a:p>
        </p:txBody>
      </p:sp>
      <p:pic>
        <p:nvPicPr>
          <p:cNvPr id="2" name="Picture 1"/>
          <p:cNvPicPr>
            <a:picLocks noChangeAspect="1"/>
          </p:cNvPicPr>
          <p:nvPr/>
        </p:nvPicPr>
        <p:blipFill>
          <a:blip r:embed="rId3"/>
          <a:stretch>
            <a:fillRect/>
          </a:stretch>
        </p:blipFill>
        <p:spPr>
          <a:xfrm>
            <a:off x="2915816" y="1268760"/>
            <a:ext cx="2786185" cy="3960440"/>
          </a:xfrm>
          <a:prstGeom prst="rect">
            <a:avLst/>
          </a:prstGeom>
        </p:spPr>
      </p:pic>
      <p:sp>
        <p:nvSpPr>
          <p:cNvPr id="4" name="Content Placeholder 2"/>
          <p:cNvSpPr txBox="1">
            <a:spLocks/>
          </p:cNvSpPr>
          <p:nvPr/>
        </p:nvSpPr>
        <p:spPr bwMode="auto">
          <a:xfrm>
            <a:off x="467544" y="5517232"/>
            <a:ext cx="806489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a:lnSpc>
                <a:spcPct val="110000"/>
              </a:lnSpc>
              <a:spcBef>
                <a:spcPct val="20000"/>
              </a:spcBef>
            </a:pPr>
            <a:r>
              <a:rPr lang="en-GB" sz="1200" kern="0" dirty="0" smtClean="0">
                <a:solidFill>
                  <a:srgbClr val="005953"/>
                </a:solidFill>
                <a:latin typeface="+mn-lt"/>
                <a:ea typeface="+mn-ea"/>
              </a:rPr>
              <a:t>http://www.gmc-uk.org/guidance/ethical_guidance/21161.asp</a:t>
            </a:r>
            <a:endParaRPr kumimoji="0" lang="en-GB" sz="1200" b="0" i="0" u="none" strike="noStrike" kern="0" cap="none" spc="0" normalizeH="0" baseline="0" noProof="0" dirty="0" smtClean="0">
              <a:ln>
                <a:noFill/>
              </a:ln>
              <a:solidFill>
                <a:srgbClr val="005953"/>
              </a:solidFill>
              <a:effectLst/>
              <a:uLnTx/>
              <a:uFillTx/>
              <a:latin typeface="+mn-lt"/>
              <a:ea typeface="+mn-ea"/>
            </a:endParaRPr>
          </a:p>
        </p:txBody>
      </p:sp>
    </p:spTree>
    <p:extLst>
      <p:ext uri="{BB962C8B-B14F-4D97-AF65-F5344CB8AC3E}">
        <p14:creationId xmlns:p14="http://schemas.microsoft.com/office/powerpoint/2010/main" val="299192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260648"/>
            <a:ext cx="7543800" cy="838200"/>
          </a:xfrm>
        </p:spPr>
        <p:txBody>
          <a:bodyPr/>
          <a:lstStyle/>
          <a:p>
            <a:r>
              <a:rPr lang="en-GB" dirty="0" smtClean="0"/>
              <a:t>Guidance for doctors</a:t>
            </a:r>
          </a:p>
        </p:txBody>
      </p:sp>
      <p:sp>
        <p:nvSpPr>
          <p:cNvPr id="5" name="Text Placeholder 2"/>
          <p:cNvSpPr txBox="1">
            <a:spLocks/>
          </p:cNvSpPr>
          <p:nvPr/>
        </p:nvSpPr>
        <p:spPr bwMode="auto">
          <a:xfrm>
            <a:off x="611560" y="980728"/>
            <a:ext cx="7920880" cy="5036161"/>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rgbClr val="8DC63F"/>
                </a:solidFill>
                <a:latin typeface="+mn-lt"/>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514350" indent="-514350">
              <a:spcAft>
                <a:spcPts val="1200"/>
              </a:spcAft>
              <a:buClr>
                <a:srgbClr val="2A6EBB"/>
              </a:buClr>
              <a:buSzPct val="100000"/>
            </a:pPr>
            <a:r>
              <a:rPr lang="en-GB" b="1" dirty="0" smtClean="0">
                <a:solidFill>
                  <a:srgbClr val="005953"/>
                </a:solidFill>
              </a:rPr>
              <a:t>“Conflicts of interest</a:t>
            </a:r>
            <a:r>
              <a:rPr lang="en-GB" b="1" baseline="30000" dirty="0" smtClean="0">
                <a:solidFill>
                  <a:srgbClr val="005953"/>
                </a:solidFill>
              </a:rPr>
              <a:t>*</a:t>
            </a:r>
            <a:r>
              <a:rPr lang="en-GB" b="1" dirty="0" smtClean="0">
                <a:solidFill>
                  <a:srgbClr val="005953"/>
                </a:solidFill>
              </a:rPr>
              <a:t> </a:t>
            </a:r>
          </a:p>
          <a:p>
            <a:pPr marL="514350" indent="-514350">
              <a:spcAft>
                <a:spcPts val="1200"/>
              </a:spcAft>
              <a:buClr>
                <a:srgbClr val="2A6EBB"/>
              </a:buClr>
              <a:buSzPct val="100000"/>
            </a:pPr>
            <a:r>
              <a:rPr lang="en-GB" dirty="0" smtClean="0">
                <a:solidFill>
                  <a:srgbClr val="005953"/>
                </a:solidFill>
              </a:rPr>
              <a:t>10 Trust between you and your patients is essential to maintaining effective professional relationships, and your conduct must justify your patients’ trust in you and the public’s trust in the profession. Trust may be damaged if your interests affect, or are seen to affect, your professional judgement. Conflicts of interest may arise in a range of situations. They are not confined to financial interests, and may also include other personal interests. </a:t>
            </a:r>
          </a:p>
          <a:p>
            <a:pPr marL="514350" indent="-514350">
              <a:spcAft>
                <a:spcPts val="1200"/>
              </a:spcAft>
              <a:buClr>
                <a:srgbClr val="2A6EBB"/>
              </a:buClr>
              <a:buSzPct val="100000"/>
            </a:pPr>
            <a:r>
              <a:rPr lang="en-GB" dirty="0" smtClean="0">
                <a:solidFill>
                  <a:srgbClr val="005953"/>
                </a:solidFill>
              </a:rPr>
              <a:t>11 Conflicts of interest are not always avoidable, and whether a particular conflict creates a serious concern will depend on the circumstances and what steps have been taken to mitigate the risks, for example, by following established procedures for declaring and managing a conflict. </a:t>
            </a:r>
          </a:p>
          <a:p>
            <a:pPr marL="514350" indent="-514350">
              <a:buClr>
                <a:srgbClr val="2A6EBB"/>
              </a:buClr>
              <a:buSzPct val="100000"/>
            </a:pPr>
            <a:r>
              <a:rPr lang="en-GB" dirty="0" smtClean="0">
                <a:solidFill>
                  <a:srgbClr val="005953"/>
                </a:solidFill>
              </a:rPr>
              <a:t>12 You should: </a:t>
            </a:r>
          </a:p>
          <a:p>
            <a:pPr marL="514350" indent="-514350">
              <a:buClr>
                <a:srgbClr val="2A6EBB"/>
              </a:buClr>
              <a:buSzPct val="100000"/>
            </a:pPr>
            <a:r>
              <a:rPr lang="en-GB" dirty="0" smtClean="0">
                <a:solidFill>
                  <a:srgbClr val="005953"/>
                </a:solidFill>
              </a:rPr>
              <a:t>	a use your professional judgement to identify when conflicts of interest arise </a:t>
            </a:r>
          </a:p>
          <a:p>
            <a:pPr marL="514350" indent="-514350">
              <a:buClr>
                <a:srgbClr val="2A6EBB"/>
              </a:buClr>
              <a:buSzPct val="100000"/>
            </a:pPr>
            <a:r>
              <a:rPr lang="en-GB" dirty="0" smtClean="0">
                <a:solidFill>
                  <a:srgbClr val="005953"/>
                </a:solidFill>
              </a:rPr>
              <a:t>	b avoid conflicts of interest wherever possible </a:t>
            </a:r>
          </a:p>
          <a:p>
            <a:pPr marL="514350" indent="-514350">
              <a:buClr>
                <a:srgbClr val="2A6EBB"/>
              </a:buClr>
              <a:buSzPct val="100000"/>
            </a:pPr>
            <a:r>
              <a:rPr lang="en-GB" dirty="0" smtClean="0">
                <a:solidFill>
                  <a:srgbClr val="005953"/>
                </a:solidFill>
              </a:rPr>
              <a:t>	c declare any conflict to anyone affected, formally and as early as possible, in line with the policies of your employer or the organisation contracting your services </a:t>
            </a:r>
          </a:p>
          <a:p>
            <a:pPr marL="514350" indent="-514350">
              <a:buClr>
                <a:srgbClr val="2A6EBB"/>
              </a:buClr>
              <a:buSzPct val="100000"/>
            </a:pPr>
            <a:r>
              <a:rPr lang="en-GB" dirty="0" smtClean="0">
                <a:solidFill>
                  <a:srgbClr val="005953"/>
                </a:solidFill>
              </a:rPr>
              <a:t>	d get advice about the implications of any potential conflict of interest </a:t>
            </a:r>
          </a:p>
          <a:p>
            <a:pPr marL="514350" indent="-514350">
              <a:spcAft>
                <a:spcPts val="1200"/>
              </a:spcAft>
              <a:buClr>
                <a:srgbClr val="2A6EBB"/>
              </a:buClr>
              <a:buSzPct val="100000"/>
            </a:pPr>
            <a:r>
              <a:rPr lang="en-GB" dirty="0" smtClean="0">
                <a:solidFill>
                  <a:srgbClr val="005953"/>
                </a:solidFill>
              </a:rPr>
              <a:t>	e make sure that the conflict does not affect your decisions about patient care. </a:t>
            </a:r>
          </a:p>
          <a:p>
            <a:pPr marL="514350" indent="-514350">
              <a:lnSpc>
                <a:spcPct val="150000"/>
              </a:lnSpc>
              <a:spcAft>
                <a:spcPts val="1200"/>
              </a:spcAft>
              <a:buClr>
                <a:srgbClr val="2A6EBB"/>
              </a:buClr>
              <a:buSzPct val="100000"/>
            </a:pPr>
            <a:r>
              <a:rPr lang="en-GB" dirty="0" smtClean="0">
                <a:solidFill>
                  <a:srgbClr val="005953"/>
                </a:solidFill>
              </a:rPr>
              <a:t>13 If you are in doubt about whether there is a conflict of interest, act as though there is.”</a:t>
            </a:r>
          </a:p>
          <a:p>
            <a:pPr marL="514350" indent="-514350" algn="r">
              <a:lnSpc>
                <a:spcPct val="150000"/>
              </a:lnSpc>
              <a:spcAft>
                <a:spcPts val="1200"/>
              </a:spcAft>
              <a:buClr>
                <a:srgbClr val="2A6EBB"/>
              </a:buClr>
              <a:buSzPct val="25000"/>
            </a:pPr>
            <a:r>
              <a:rPr lang="en-GB" sz="1200" baseline="30000" dirty="0" smtClean="0">
                <a:solidFill>
                  <a:srgbClr val="005953"/>
                </a:solidFill>
              </a:rPr>
              <a:t>* </a:t>
            </a:r>
            <a:r>
              <a:rPr lang="en-GB" sz="1200" dirty="0" smtClean="0">
                <a:solidFill>
                  <a:srgbClr val="005953"/>
                </a:solidFill>
              </a:rPr>
              <a:t>GMC Explanatory Guidance </a:t>
            </a:r>
            <a:r>
              <a:rPr lang="en-GB" sz="1200" i="1" dirty="0" smtClean="0">
                <a:solidFill>
                  <a:srgbClr val="005953"/>
                </a:solidFill>
              </a:rPr>
              <a:t>Financial and commercial arrangements and conflicts of interest</a:t>
            </a:r>
            <a:r>
              <a:rPr lang="en-GB" sz="1200" dirty="0" smtClean="0">
                <a:solidFill>
                  <a:srgbClr val="005953"/>
                </a:solidFill>
              </a:rPr>
              <a:t> April 2013</a:t>
            </a:r>
          </a:p>
          <a:p>
            <a:pPr marL="514350" indent="-514350">
              <a:spcAft>
                <a:spcPts val="1200"/>
              </a:spcAft>
              <a:buClr>
                <a:srgbClr val="2A6EBB"/>
              </a:buClr>
              <a:buSzPct val="25000"/>
            </a:pPr>
            <a:endParaRPr lang="en-GB" sz="1200" baseline="30000" dirty="0" smtClean="0">
              <a:solidFill>
                <a:schemeClr val="tx1">
                  <a:lumMod val="50000"/>
                </a:schemeClr>
              </a:solidFill>
            </a:endParaRPr>
          </a:p>
          <a:p>
            <a:pPr marL="342900" indent="-342900">
              <a:spcAft>
                <a:spcPts val="1200"/>
              </a:spcAft>
              <a:buSzPct val="25000"/>
            </a:pPr>
            <a:endParaRPr lang="en-GB" sz="1200" dirty="0" smtClean="0">
              <a:solidFill>
                <a:srgbClr val="747678"/>
              </a:solidFill>
            </a:endParaRPr>
          </a:p>
        </p:txBody>
      </p:sp>
    </p:spTree>
    <p:extLst>
      <p:ext uri="{BB962C8B-B14F-4D97-AF65-F5344CB8AC3E}">
        <p14:creationId xmlns:p14="http://schemas.microsoft.com/office/powerpoint/2010/main" val="27183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Kate:Applications:Microsoft Office 2004:Templates:Presentations:Designs:Alchemy</Template>
  <TotalTime>4196</TotalTime>
  <Words>1015</Words>
  <Application>Microsoft Office PowerPoint</Application>
  <PresentationFormat>On-screen Show (4:3)</PresentationFormat>
  <Paragraphs>168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PowerPoint Presentation</vt:lpstr>
      <vt:lpstr>GoToWebinar Attendee Interface</vt:lpstr>
      <vt:lpstr>Declaration of interests</vt:lpstr>
      <vt:lpstr>Key objectives</vt:lpstr>
      <vt:lpstr>Poll</vt:lpstr>
      <vt:lpstr>Poll results: </vt:lpstr>
      <vt:lpstr>Competing Interests</vt:lpstr>
      <vt:lpstr>Guidance for Doctors</vt:lpstr>
      <vt:lpstr>Guidance for doctors</vt:lpstr>
      <vt:lpstr>Industry and junior doctors</vt:lpstr>
      <vt:lpstr>Interaction with industry:  Questions to consider</vt:lpstr>
      <vt:lpstr>Where to declare?</vt:lpstr>
      <vt:lpstr>Future?</vt:lpstr>
      <vt:lpstr>Poll</vt:lpstr>
      <vt:lpstr>Poll results:</vt:lpstr>
      <vt:lpstr>Repeat poll</vt:lpstr>
      <vt:lpstr>Poll results: </vt:lpstr>
      <vt:lpstr>NEJM poll on COIs</vt:lpstr>
      <vt:lpstr>Key objectives</vt:lpstr>
      <vt:lpstr> Thank you and any questions   </vt:lpstr>
    </vt:vector>
  </TitlesOfParts>
  <Company>Kate Gorringe 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Kate Gorringe ME</dc:creator>
  <cp:lastModifiedBy>Gareth Davies</cp:lastModifiedBy>
  <cp:revision>291</cp:revision>
  <cp:lastPrinted>2015-07-20T13:24:01Z</cp:lastPrinted>
  <dcterms:created xsi:type="dcterms:W3CDTF">2010-12-04T16:03:43Z</dcterms:created>
  <dcterms:modified xsi:type="dcterms:W3CDTF">2015-07-23T13:35:00Z</dcterms:modified>
</cp:coreProperties>
</file>